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90" r:id="rId7"/>
    <p:sldId id="264" r:id="rId8"/>
    <p:sldId id="265" r:id="rId9"/>
    <p:sldId id="267" r:id="rId10"/>
    <p:sldId id="291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8" r:id="rId19"/>
    <p:sldId id="279" r:id="rId20"/>
    <p:sldId id="289" r:id="rId21"/>
    <p:sldId id="282" r:id="rId22"/>
  </p:sldIdLst>
  <p:sldSz cx="18288000" cy="10287000"/>
  <p:notesSz cx="6858000" cy="9144000"/>
  <p:embeddedFontLst>
    <p:embeddedFont>
      <p:font typeface="Archivo Black" panose="020B0604020202020204" charset="0"/>
      <p:regular r:id="rId24"/>
    </p:embeddedFont>
    <p:embeddedFont>
      <p:font typeface="Canva Sans" panose="020B0604020202020204" charset="0"/>
      <p:regular r:id="rId25"/>
    </p:embeddedFont>
    <p:embeddedFont>
      <p:font typeface="Canva Sans Bold" panose="020B0604020202020204" charset="0"/>
      <p:regular r:id="rId26"/>
    </p:embeddedFont>
    <p:embeddedFont>
      <p:font typeface="DM Sans" pitchFamily="2" charset="0"/>
      <p:regular r:id="rId27"/>
      <p:bold r:id="rId28"/>
      <p:italic r:id="rId29"/>
      <p:boldItalic r:id="rId30"/>
    </p:embeddedFont>
    <p:embeddedFont>
      <p:font typeface="League Gothic" panose="020B0604020202020204" charset="0"/>
      <p:regular r:id="rId31"/>
    </p:embeddedFont>
    <p:embeddedFont>
      <p:font typeface="Nunito Bold" panose="020B0604020202020204" charset="0"/>
      <p:bold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Open Sans Bold" panose="020B0806030504020204" charset="0"/>
      <p:regular r:id="rId37"/>
    </p:embeddedFont>
    <p:embeddedFont>
      <p:font typeface="Poppins" panose="00000500000000000000" pitchFamily="2" charset="0"/>
      <p:regular r:id="rId38"/>
      <p:bold r:id="rId39"/>
      <p:italic r:id="rId40"/>
      <p:boldItalic r:id="rId41"/>
    </p:embeddedFont>
    <p:embeddedFont>
      <p:font typeface="Poppins Bold" panose="00000800000000000000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90F0D1-583B-4073-9320-82C0E4C7F8E6}" v="418" dt="2026-01-07T05:02:24.999"/>
    <p1510:client id="{0B0BF182-508D-82BB-7245-E727A17F3950}" v="148" dt="2026-01-07T04:53:55.817"/>
    <p1510:client id="{7DBA1898-C975-722B-75B2-82FE9F6CAE89}" v="298" dt="2026-01-07T04:59:39.043"/>
    <p1510:client id="{9BA06044-EAE0-642C-AF18-50F68DD6135B}" v="192" dt="2026-01-06T22:08:34.653"/>
    <p1510:client id="{C812DF09-5985-A61E-4AF7-383BD1710F71}" v="1265" dt="2026-01-07T04:07:04.843"/>
    <p1510:client id="{D7499047-5E30-74A9-0203-C63A2BA84AC2}" v="198" dt="2026-01-06T20:28:53.980"/>
    <p1510:client id="{E1C36784-245E-16CF-47A6-4F07DBCBEBDF}" v="585" dt="2026-01-07T02:45:14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914" y="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microsoft.com/office/2015/10/relationships/revisionInfo" Target="revisionInfo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06.01.2026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179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3AD57-AC10-B04F-29CD-113C3A087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7743FC-D593-6CFB-36EF-68BC9F2DFF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3C1E0-B6B1-7DDC-8CEF-F1C3B2BD65E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834EA33-DD0E-DE44-9AAC-0DCD7A3639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6390F26-EBC8-7328-B096-864A97D0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FB53A-2A9D-5300-0F90-EFE8DAFD79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04A75-0214-8054-99BB-CA0F868B3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021047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9.png"/><Relationship Id="rId18" Type="http://schemas.openxmlformats.org/officeDocument/2006/relationships/image" Target="../media/image12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17" Type="http://schemas.openxmlformats.org/officeDocument/2006/relationships/image" Target="../media/image42.svg"/><Relationship Id="rId2" Type="http://schemas.openxmlformats.org/officeDocument/2006/relationships/image" Target="../media/image10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38.jpeg"/><Relationship Id="rId5" Type="http://schemas.openxmlformats.org/officeDocument/2006/relationships/image" Target="../media/image14.png"/><Relationship Id="rId15" Type="http://schemas.openxmlformats.org/officeDocument/2006/relationships/image" Target="../media/image41.svg"/><Relationship Id="rId10" Type="http://schemas.openxmlformats.org/officeDocument/2006/relationships/image" Target="../media/image37.svg"/><Relationship Id="rId19" Type="http://schemas.openxmlformats.org/officeDocument/2006/relationships/image" Target="../media/image43.jpeg"/><Relationship Id="rId4" Type="http://schemas.openxmlformats.org/officeDocument/2006/relationships/image" Target="../media/image34.svg"/><Relationship Id="rId9" Type="http://schemas.openxmlformats.org/officeDocument/2006/relationships/image" Target="../media/image26.png"/><Relationship Id="rId14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5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12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42.svg"/><Relationship Id="rId4" Type="http://schemas.openxmlformats.org/officeDocument/2006/relationships/image" Target="../media/image34.sv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jpeg"/><Relationship Id="rId7" Type="http://schemas.openxmlformats.org/officeDocument/2006/relationships/image" Target="../media/image1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sv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27.svg"/><Relationship Id="rId4" Type="http://schemas.openxmlformats.org/officeDocument/2006/relationships/image" Target="../media/image25.sv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03" y="5544"/>
            <a:ext cx="18266997" cy="10287001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764057" y="7995673"/>
            <a:ext cx="3637683" cy="1000192"/>
          </a:xfrm>
          <a:custGeom>
            <a:avLst/>
            <a:gdLst/>
            <a:ahLst/>
            <a:cxnLst/>
            <a:rect l="l" t="t" r="r" b="b"/>
            <a:pathLst>
              <a:path w="3637683" h="1000192">
                <a:moveTo>
                  <a:pt x="0" y="0"/>
                </a:moveTo>
                <a:lnTo>
                  <a:pt x="3637684" y="0"/>
                </a:lnTo>
                <a:lnTo>
                  <a:pt x="3637684" y="1000191"/>
                </a:lnTo>
                <a:lnTo>
                  <a:pt x="0" y="1000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60" b="-4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653532" y="8257150"/>
            <a:ext cx="744560" cy="744560"/>
          </a:xfrm>
          <a:prstGeom prst="ellipse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6944430" y="8494360"/>
            <a:ext cx="162763" cy="270139"/>
          </a:xfrm>
          <a:custGeom>
            <a:avLst/>
            <a:gdLst/>
            <a:ahLst/>
            <a:cxnLst/>
            <a:rect l="l" t="t" r="r" b="b"/>
            <a:pathLst>
              <a:path w="162763" h="270139">
                <a:moveTo>
                  <a:pt x="162763" y="0"/>
                </a:moveTo>
                <a:lnTo>
                  <a:pt x="0" y="0"/>
                </a:lnTo>
                <a:lnTo>
                  <a:pt x="0" y="270139"/>
                </a:lnTo>
                <a:lnTo>
                  <a:pt x="162763" y="270139"/>
                </a:lnTo>
                <a:lnTo>
                  <a:pt x="16276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09" r="-150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1003" y="9533011"/>
            <a:ext cx="3917156" cy="703993"/>
            <a:chOff x="0" y="0"/>
            <a:chExt cx="5222875" cy="938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602200" y="9800177"/>
            <a:ext cx="851164" cy="43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01</a:t>
            </a:r>
          </a:p>
        </p:txBody>
      </p:sp>
      <p:sp>
        <p:nvSpPr>
          <p:cNvPr id="9" name="Freeform 9" descr="A person with a bald head  AI-generated content may be incorrect."/>
          <p:cNvSpPr/>
          <p:nvPr/>
        </p:nvSpPr>
        <p:spPr>
          <a:xfrm>
            <a:off x="9709147" y="5544"/>
            <a:ext cx="8602304" cy="10275903"/>
          </a:xfrm>
          <a:custGeom>
            <a:avLst/>
            <a:gdLst/>
            <a:ahLst/>
            <a:cxnLst/>
            <a:rect l="l" t="t" r="r" b="b"/>
            <a:pathLst>
              <a:path w="8602304" h="10275903">
                <a:moveTo>
                  <a:pt x="0" y="0"/>
                </a:moveTo>
                <a:lnTo>
                  <a:pt x="8602304" y="0"/>
                </a:lnTo>
                <a:lnTo>
                  <a:pt x="8602304" y="10275903"/>
                </a:lnTo>
                <a:lnTo>
                  <a:pt x="0" y="102759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7359" b="-73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801100" y="8413212"/>
            <a:ext cx="3591116" cy="354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13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Group ID - 25-26J-300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3491" y="2430951"/>
            <a:ext cx="8341909" cy="1472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chemeClr val="tx2"/>
                </a:solidFill>
                <a:latin typeface="Aptos"/>
                <a:ea typeface="Aptos"/>
                <a:cs typeface="Aptos"/>
                <a:sym typeface="Aptos"/>
              </a:rPr>
              <a:t>Autonomous Traffic Police Management System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24009" y="5219522"/>
            <a:ext cx="6440872" cy="1349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Digitalization of Sri Lanka Traffic Police task to provide and accuracy and effective service for all parties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39729" y="6839750"/>
            <a:ext cx="6077069" cy="646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chemeClr val="tx2"/>
                </a:solidFill>
                <a:latin typeface="Poppins Bold"/>
                <a:ea typeface="Poppins Bold"/>
                <a:cs typeface="Poppins Bold"/>
                <a:sym typeface="Poppins Bold"/>
              </a:rPr>
              <a:t>Progress Presentation 01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C6EA3C-D68D-AE3E-E61C-6BCDC9FFE4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739" y="-1"/>
            <a:ext cx="8602304" cy="102870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AB5BEB-96AC-3C4B-95E8-E8D274EEFE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51" y="-638466"/>
            <a:ext cx="4125130" cy="27500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 descr="A white background with blue hexagons&#10;&#10;AI-generated content may be incorrect.">
            <a:extLst>
              <a:ext uri="{FF2B5EF4-FFF2-40B4-BE49-F238E27FC236}">
                <a16:creationId xmlns:a16="http://schemas.microsoft.com/office/drawing/2014/main" id="{30A577E4-D51D-CA3C-F25E-4684B50B5813}"/>
              </a:ext>
            </a:extLst>
          </p:cNvPr>
          <p:cNvSpPr/>
          <p:nvPr/>
        </p:nvSpPr>
        <p:spPr>
          <a:xfrm>
            <a:off x="7713" y="5544"/>
            <a:ext cx="18280287" cy="10285702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EFF29450-7E80-A995-50A6-23B5BC846FC1}"/>
              </a:ext>
            </a:extLst>
          </p:cNvPr>
          <p:cNvGrpSpPr/>
          <p:nvPr/>
        </p:nvGrpSpPr>
        <p:grpSpPr>
          <a:xfrm>
            <a:off x="21003" y="9533011"/>
            <a:ext cx="3917156" cy="703993"/>
            <a:chOff x="0" y="0"/>
            <a:chExt cx="5222875" cy="938657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6FC2CE4-339D-0C45-16F9-7BB52D147D78}"/>
                </a:ext>
              </a:extLst>
            </p:cNvPr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F2B3A7F1-177B-572C-5CF0-881718ECB8ED}"/>
              </a:ext>
            </a:extLst>
          </p:cNvPr>
          <p:cNvSpPr txBox="1"/>
          <p:nvPr/>
        </p:nvSpPr>
        <p:spPr>
          <a:xfrm>
            <a:off x="17031491" y="9668999"/>
            <a:ext cx="851164" cy="79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</a:t>
            </a:r>
          </a:p>
          <a:p>
            <a:pPr algn="ctr">
              <a:lnSpc>
                <a:spcPts val="3220"/>
              </a:lnSpc>
            </a:pPr>
            <a:endParaRPr lang="en-US" sz="23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804DC9C8-2370-BE4E-4EF0-CAC08CE8A27C}"/>
              </a:ext>
            </a:extLst>
          </p:cNvPr>
          <p:cNvSpPr txBox="1"/>
          <p:nvPr/>
        </p:nvSpPr>
        <p:spPr>
          <a:xfrm>
            <a:off x="4088616" y="9768955"/>
            <a:ext cx="6215167" cy="385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IT22560308 |  Lakshan W V D |  25-26J-300</a:t>
            </a:r>
            <a:endParaRPr lang="en-US"/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51B9EF09-4759-6FDE-E85B-F947AD8FAF9B}"/>
              </a:ext>
            </a:extLst>
          </p:cNvPr>
          <p:cNvSpPr txBox="1"/>
          <p:nvPr/>
        </p:nvSpPr>
        <p:spPr>
          <a:xfrm>
            <a:off x="14800536" y="9668999"/>
            <a:ext cx="2015709" cy="385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sym typeface="Canva Sans"/>
              </a:rPr>
              <a:t>07/01/2026</a:t>
            </a:r>
            <a:endParaRPr lang="en-US"/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5A0FC0F-CA93-7819-A8D9-8B3CCC5D1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589" y="858981"/>
            <a:ext cx="7630391" cy="4182775"/>
          </a:xfrm>
          <a:prstGeom prst="rect">
            <a:avLst/>
          </a:prstGeom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05ADAE0-4B3E-A990-0440-C4E3C7464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6210" y="897947"/>
            <a:ext cx="7735166" cy="4197062"/>
          </a:xfrm>
          <a:prstGeom prst="rect">
            <a:avLst/>
          </a:prstGeom>
        </p:spPr>
      </p:pic>
      <p:pic>
        <p:nvPicPr>
          <p:cNvPr id="15" name="Picture 14" descr="A screenshot of a map&#10;&#10;AI-generated content may be incorrect.">
            <a:extLst>
              <a:ext uri="{FF2B5EF4-FFF2-40B4-BE49-F238E27FC236}">
                <a16:creationId xmlns:a16="http://schemas.microsoft.com/office/drawing/2014/main" id="{42FD01FC-C0D9-6F47-2B1C-D8F447FA7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7551" y="5223163"/>
            <a:ext cx="7701829" cy="4225638"/>
          </a:xfrm>
          <a:prstGeom prst="rect">
            <a:avLst/>
          </a:prstGeom>
        </p:spPr>
      </p:pic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1EB15F3-C174-9C36-B5DF-FCB3A234AD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519" y="5218400"/>
            <a:ext cx="7630392" cy="4206588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D6706D31-8A87-6100-3C4C-D4BBAAB4011F}"/>
              </a:ext>
            </a:extLst>
          </p:cNvPr>
          <p:cNvSpPr txBox="1"/>
          <p:nvPr/>
        </p:nvSpPr>
        <p:spPr>
          <a:xfrm>
            <a:off x="151205" y="144005"/>
            <a:ext cx="17985591" cy="1588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000">
                <a:solidFill>
                  <a:schemeClr val="tx2"/>
                </a:solidFill>
                <a:latin typeface="Archivo Black"/>
                <a:ea typeface="Archivo Black"/>
                <a:cs typeface="Archivo Black"/>
                <a:sym typeface="Archivo Black"/>
              </a:rPr>
              <a:t>Real-Time Traffic Monitoring, Prediction, and Emergency Path Optimization (Demo)</a:t>
            </a:r>
            <a:endParaRPr lang="en-US" sz="3000">
              <a:solidFill>
                <a:schemeClr val="tx2"/>
              </a:solidFill>
              <a:latin typeface="Archivo Black"/>
              <a:ea typeface="Archivo Black"/>
              <a:cs typeface="Archivo Black"/>
            </a:endParaRPr>
          </a:p>
          <a:p>
            <a:pPr>
              <a:lnSpc>
                <a:spcPts val="4800"/>
              </a:lnSpc>
            </a:pPr>
            <a:endParaRPr lang="en-US" sz="3000">
              <a:solidFill>
                <a:schemeClr val="tx2"/>
              </a:solidFill>
              <a:latin typeface="Archivo Black"/>
              <a:ea typeface="Archivo Black"/>
              <a:cs typeface="Archivo Black"/>
            </a:endParaRPr>
          </a:p>
          <a:p>
            <a:pPr algn="l">
              <a:lnSpc>
                <a:spcPts val="4191"/>
              </a:lnSpc>
            </a:pPr>
            <a:endParaRPr lang="en-US" sz="3000">
              <a:solidFill>
                <a:schemeClr val="tx2"/>
              </a:solidFill>
              <a:latin typeface="Archivo Black"/>
              <a:ea typeface="Archivo Black"/>
              <a:cs typeface="Archivo Black"/>
            </a:endParaRPr>
          </a:p>
        </p:txBody>
      </p:sp>
    </p:spTree>
    <p:extLst>
      <p:ext uri="{BB962C8B-B14F-4D97-AF65-F5344CB8AC3E}">
        <p14:creationId xmlns:p14="http://schemas.microsoft.com/office/powerpoint/2010/main" val="2914262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03" y="5545"/>
            <a:ext cx="18266997" cy="10281456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71741" y="2090052"/>
            <a:ext cx="5367309" cy="5367309"/>
          </a:xfrm>
          <a:custGeom>
            <a:avLst/>
            <a:gdLst/>
            <a:ahLst/>
            <a:cxnLst/>
            <a:rect l="l" t="t" r="r" b="b"/>
            <a:pathLst>
              <a:path w="5367309" h="5367309">
                <a:moveTo>
                  <a:pt x="0" y="0"/>
                </a:moveTo>
                <a:lnTo>
                  <a:pt x="5367309" y="0"/>
                </a:lnTo>
                <a:lnTo>
                  <a:pt x="5367309" y="5367309"/>
                </a:lnTo>
                <a:lnTo>
                  <a:pt x="0" y="5367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106675" y="2324986"/>
            <a:ext cx="4897450" cy="4897450"/>
          </a:xfrm>
          <a:custGeom>
            <a:avLst/>
            <a:gdLst/>
            <a:ahLst/>
            <a:cxnLst/>
            <a:rect l="l" t="t" r="r" b="b"/>
            <a:pathLst>
              <a:path w="4897450" h="4897450">
                <a:moveTo>
                  <a:pt x="0" y="0"/>
                </a:moveTo>
                <a:lnTo>
                  <a:pt x="4897450" y="0"/>
                </a:lnTo>
                <a:lnTo>
                  <a:pt x="4897450" y="4897450"/>
                </a:lnTo>
                <a:lnTo>
                  <a:pt x="0" y="4897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244302" y="2389937"/>
            <a:ext cx="4767539" cy="4767539"/>
          </a:xfrm>
          <a:custGeom>
            <a:avLst/>
            <a:gdLst/>
            <a:ahLst/>
            <a:cxnLst/>
            <a:rect l="l" t="t" r="r" b="b"/>
            <a:pathLst>
              <a:path w="4767539" h="4767539">
                <a:moveTo>
                  <a:pt x="0" y="0"/>
                </a:moveTo>
                <a:lnTo>
                  <a:pt x="4767538" y="0"/>
                </a:lnTo>
                <a:lnTo>
                  <a:pt x="4767538" y="4767539"/>
                </a:lnTo>
                <a:lnTo>
                  <a:pt x="0" y="4767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89755" y="2595658"/>
            <a:ext cx="4571095" cy="4356106"/>
          </a:xfrm>
          <a:custGeom>
            <a:avLst/>
            <a:gdLst/>
            <a:ahLst/>
            <a:cxnLst/>
            <a:rect l="l" t="t" r="r" b="b"/>
            <a:pathLst>
              <a:path w="4571095" h="4356106">
                <a:moveTo>
                  <a:pt x="0" y="0"/>
                </a:moveTo>
                <a:lnTo>
                  <a:pt x="4571095" y="0"/>
                </a:lnTo>
                <a:lnTo>
                  <a:pt x="4571095" y="4356106"/>
                </a:lnTo>
                <a:lnTo>
                  <a:pt x="0" y="4356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62" b="-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4555400" y="1297515"/>
            <a:ext cx="3458413" cy="6916836"/>
          </a:xfrm>
          <a:custGeom>
            <a:avLst/>
            <a:gdLst/>
            <a:ahLst/>
            <a:cxnLst/>
            <a:rect l="l" t="t" r="r" b="b"/>
            <a:pathLst>
              <a:path w="3458413" h="6916836">
                <a:moveTo>
                  <a:pt x="0" y="0"/>
                </a:moveTo>
                <a:lnTo>
                  <a:pt x="3458413" y="0"/>
                </a:lnTo>
                <a:lnTo>
                  <a:pt x="3458413" y="6916835"/>
                </a:lnTo>
                <a:lnTo>
                  <a:pt x="0" y="69168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68" r="-6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2528566" y="2746886"/>
            <a:ext cx="4053650" cy="4053650"/>
            <a:chOff x="0" y="0"/>
            <a:chExt cx="5404866" cy="54048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04866" cy="5404866"/>
            </a:xfrm>
            <a:custGeom>
              <a:avLst/>
              <a:gdLst/>
              <a:ahLst/>
              <a:cxnLst/>
              <a:rect l="l" t="t" r="r" b="b"/>
              <a:pathLst>
                <a:path w="5404866" h="5404866">
                  <a:moveTo>
                    <a:pt x="5404866" y="2702433"/>
                  </a:moveTo>
                  <a:cubicBezTo>
                    <a:pt x="5404866" y="4194937"/>
                    <a:pt x="4194937" y="5404866"/>
                    <a:pt x="2702433" y="5404866"/>
                  </a:cubicBezTo>
                  <a:cubicBezTo>
                    <a:pt x="1209929" y="5404866"/>
                    <a:pt x="0" y="4194937"/>
                    <a:pt x="0" y="2702433"/>
                  </a:cubicBezTo>
                  <a:cubicBezTo>
                    <a:pt x="0" y="1209929"/>
                    <a:pt x="1209929" y="0"/>
                    <a:pt x="2702433" y="0"/>
                  </a:cubicBezTo>
                  <a:cubicBezTo>
                    <a:pt x="4194937" y="0"/>
                    <a:pt x="5404866" y="1209929"/>
                    <a:pt x="5404866" y="2702433"/>
                  </a:cubicBezTo>
                  <a:close/>
                </a:path>
              </a:pathLst>
            </a:custGeom>
            <a:blipFill>
              <a:blip r:embed="rId11"/>
              <a:stretch>
                <a:fillRect l="-2958" r="-29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1003" y="9533011"/>
            <a:ext cx="3917156" cy="703993"/>
            <a:chOff x="0" y="0"/>
            <a:chExt cx="5222875" cy="9386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2481" y="4889182"/>
            <a:ext cx="6913502" cy="96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90"/>
              </a:lnSpc>
            </a:pPr>
            <a:r>
              <a:rPr lang="en-US" sz="10100" spc="202">
                <a:solidFill>
                  <a:srgbClr val="50616C"/>
                </a:solidFill>
                <a:latin typeface="League Gothic"/>
                <a:ea typeface="League Gothic"/>
                <a:cs typeface="League Gothic"/>
                <a:sym typeface="League Gothic"/>
              </a:rPr>
              <a:t>IT22006370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4381" y="2486987"/>
            <a:ext cx="12294060" cy="131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419"/>
              </a:lnSpc>
            </a:pPr>
            <a:r>
              <a:rPr lang="en-US" sz="13799" spc="274">
                <a:solidFill>
                  <a:srgbClr val="009B0B"/>
                </a:solidFill>
                <a:latin typeface="League Gothic"/>
                <a:ea typeface="League Gothic"/>
                <a:cs typeface="League Gothic"/>
                <a:sym typeface="League Gothic"/>
              </a:rPr>
              <a:t>Bambarandage T.B.M.S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2481" y="5808916"/>
            <a:ext cx="7659729" cy="56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 b="1">
                <a:solidFill>
                  <a:srgbClr val="5061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Specialization - Information Technology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4381" y="7451036"/>
            <a:ext cx="12294060" cy="97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8"/>
              </a:lnSpc>
            </a:pPr>
            <a:r>
              <a:rPr lang="en-US" sz="3998">
                <a:solidFill>
                  <a:srgbClr val="009B0B">
                    <a:alpha val="69412"/>
                  </a:srgbClr>
                </a:solidFill>
                <a:latin typeface="Archivo Black"/>
                <a:ea typeface="Archivo Black"/>
                <a:cs typeface="Archivo Black"/>
                <a:sym typeface="Archivo Black"/>
              </a:rPr>
              <a:t>Multimodal Explainable Leprosy Diagnostic System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38752" y="9668942"/>
            <a:ext cx="7176002" cy="436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IT22006370 |  Bambarandage T.B.M.S |  25-26J-196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031491" y="9668999"/>
            <a:ext cx="851164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14</a:t>
            </a:r>
          </a:p>
        </p:txBody>
      </p:sp>
      <p:sp>
        <p:nvSpPr>
          <p:cNvPr id="18" name="Freeform 18" descr="A green letter and a leaf  AI-generated content may be incorrect."/>
          <p:cNvSpPr/>
          <p:nvPr/>
        </p:nvSpPr>
        <p:spPr>
          <a:xfrm>
            <a:off x="335775" y="225104"/>
            <a:ext cx="2972219" cy="724005"/>
          </a:xfrm>
          <a:custGeom>
            <a:avLst/>
            <a:gdLst/>
            <a:ahLst/>
            <a:cxnLst/>
            <a:rect l="l" t="t" r="r" b="b"/>
            <a:pathLst>
              <a:path w="2972219" h="724005">
                <a:moveTo>
                  <a:pt x="0" y="0"/>
                </a:moveTo>
                <a:lnTo>
                  <a:pt x="2972219" y="0"/>
                </a:lnTo>
                <a:lnTo>
                  <a:pt x="2972219" y="724005"/>
                </a:lnTo>
                <a:lnTo>
                  <a:pt x="0" y="724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4800536" y="96689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06/01/2026</a:t>
            </a: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D5429DD0-5F93-FD8C-76AD-82B7812C87B4}"/>
              </a:ext>
            </a:extLst>
          </p:cNvPr>
          <p:cNvSpPr/>
          <p:nvPr/>
        </p:nvSpPr>
        <p:spPr>
          <a:xfrm>
            <a:off x="21003" y="33767"/>
            <a:ext cx="18266997" cy="10253234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4140E198-6A02-2AAD-E877-D2498795CB63}"/>
              </a:ext>
            </a:extLst>
          </p:cNvPr>
          <p:cNvSpPr/>
          <p:nvPr/>
        </p:nvSpPr>
        <p:spPr>
          <a:xfrm>
            <a:off x="12024141" y="2242452"/>
            <a:ext cx="5367309" cy="5367309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034C9C73-2A03-3696-24FA-F747F871B94F}"/>
              </a:ext>
            </a:extLst>
          </p:cNvPr>
          <p:cNvSpPr/>
          <p:nvPr/>
        </p:nvSpPr>
        <p:spPr>
          <a:xfrm>
            <a:off x="12259075" y="2477386"/>
            <a:ext cx="4897450" cy="4897450"/>
          </a:xfrm>
          <a:custGeom>
            <a:avLst/>
            <a:gdLst/>
            <a:ahLst/>
            <a:cxnLst/>
            <a:rect l="l" t="t" r="r" b="b"/>
            <a:pathLst>
              <a:path w="4897450" h="4897450">
                <a:moveTo>
                  <a:pt x="0" y="0"/>
                </a:moveTo>
                <a:lnTo>
                  <a:pt x="4897450" y="0"/>
                </a:lnTo>
                <a:lnTo>
                  <a:pt x="4897450" y="4897450"/>
                </a:lnTo>
                <a:lnTo>
                  <a:pt x="0" y="4897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B6A059F2-94E7-79FE-61FC-9768049322DA}"/>
              </a:ext>
            </a:extLst>
          </p:cNvPr>
          <p:cNvSpPr/>
          <p:nvPr/>
        </p:nvSpPr>
        <p:spPr>
          <a:xfrm>
            <a:off x="12396702" y="2542337"/>
            <a:ext cx="4767539" cy="4767539"/>
          </a:xfrm>
          <a:custGeom>
            <a:avLst/>
            <a:gdLst/>
            <a:ahLst/>
            <a:cxnLst/>
            <a:rect l="l" t="t" r="r" b="b"/>
            <a:pathLst>
              <a:path w="4767539" h="4767539">
                <a:moveTo>
                  <a:pt x="0" y="0"/>
                </a:moveTo>
                <a:lnTo>
                  <a:pt x="4767538" y="0"/>
                </a:lnTo>
                <a:lnTo>
                  <a:pt x="4767538" y="4767539"/>
                </a:lnTo>
                <a:lnTo>
                  <a:pt x="0" y="4767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9BFC449E-28BE-E82D-B8A1-F73D5EFBD398}"/>
              </a:ext>
            </a:extLst>
          </p:cNvPr>
          <p:cNvSpPr/>
          <p:nvPr/>
        </p:nvSpPr>
        <p:spPr>
          <a:xfrm>
            <a:off x="12442155" y="2748058"/>
            <a:ext cx="4571095" cy="4356106"/>
          </a:xfrm>
          <a:custGeom>
            <a:avLst/>
            <a:gdLst/>
            <a:ahLst/>
            <a:cxnLst/>
            <a:rect l="l" t="t" r="r" b="b"/>
            <a:pathLst>
              <a:path w="4571095" h="4356106">
                <a:moveTo>
                  <a:pt x="0" y="0"/>
                </a:moveTo>
                <a:lnTo>
                  <a:pt x="4571095" y="0"/>
                </a:lnTo>
                <a:lnTo>
                  <a:pt x="4571095" y="4356106"/>
                </a:lnTo>
                <a:lnTo>
                  <a:pt x="0" y="4356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62" b="-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9">
            <a:extLst>
              <a:ext uri="{FF2B5EF4-FFF2-40B4-BE49-F238E27FC236}">
                <a16:creationId xmlns:a16="http://schemas.microsoft.com/office/drawing/2014/main" id="{B7389D9F-85EA-F7D6-636B-BC861511BCF7}"/>
              </a:ext>
            </a:extLst>
          </p:cNvPr>
          <p:cNvSpPr/>
          <p:nvPr/>
        </p:nvSpPr>
        <p:spPr>
          <a:xfrm rot="10800000">
            <a:off x="14707800" y="1449915"/>
            <a:ext cx="3458413" cy="6916836"/>
          </a:xfrm>
          <a:custGeom>
            <a:avLst/>
            <a:gdLst/>
            <a:ahLst/>
            <a:cxnLst/>
            <a:rect l="l" t="t" r="r" b="b"/>
            <a:pathLst>
              <a:path w="3458413" h="6916836">
                <a:moveTo>
                  <a:pt x="0" y="0"/>
                </a:moveTo>
                <a:lnTo>
                  <a:pt x="3458413" y="0"/>
                </a:lnTo>
                <a:lnTo>
                  <a:pt x="3458413" y="6916835"/>
                </a:lnTo>
                <a:lnTo>
                  <a:pt x="0" y="69168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68" r="-6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10">
            <a:extLst>
              <a:ext uri="{FF2B5EF4-FFF2-40B4-BE49-F238E27FC236}">
                <a16:creationId xmlns:a16="http://schemas.microsoft.com/office/drawing/2014/main" id="{CBE79A88-E8CD-D170-F913-068BB98BEC3A}"/>
              </a:ext>
            </a:extLst>
          </p:cNvPr>
          <p:cNvGrpSpPr/>
          <p:nvPr/>
        </p:nvGrpSpPr>
        <p:grpSpPr>
          <a:xfrm>
            <a:off x="0" y="9583017"/>
            <a:ext cx="3917156" cy="703993"/>
            <a:chOff x="0" y="0"/>
            <a:chExt cx="5222875" cy="938657"/>
          </a:xfrm>
        </p:grpSpPr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347F60CC-3752-3D2D-6DDC-10F8EB00AB2E}"/>
                </a:ext>
              </a:extLst>
            </p:cNvPr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TextBox 12">
            <a:extLst>
              <a:ext uri="{FF2B5EF4-FFF2-40B4-BE49-F238E27FC236}">
                <a16:creationId xmlns:a16="http://schemas.microsoft.com/office/drawing/2014/main" id="{B5ECE866-F620-EE57-5695-F58F7CF255AD}"/>
              </a:ext>
            </a:extLst>
          </p:cNvPr>
          <p:cNvSpPr txBox="1"/>
          <p:nvPr/>
        </p:nvSpPr>
        <p:spPr>
          <a:xfrm>
            <a:off x="667731" y="4705436"/>
            <a:ext cx="6913502" cy="1257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10400" spc="208">
                <a:solidFill>
                  <a:srgbClr val="50616C"/>
                </a:solidFill>
                <a:latin typeface="League Gothic"/>
                <a:ea typeface="League Gothic"/>
                <a:cs typeface="League Gothic"/>
                <a:sym typeface="League Gothic"/>
              </a:rPr>
              <a:t>IT22638304</a:t>
            </a:r>
          </a:p>
        </p:txBody>
      </p:sp>
      <p:sp>
        <p:nvSpPr>
          <p:cNvPr id="40" name="TextBox 13">
            <a:extLst>
              <a:ext uri="{FF2B5EF4-FFF2-40B4-BE49-F238E27FC236}">
                <a16:creationId xmlns:a16="http://schemas.microsoft.com/office/drawing/2014/main" id="{D029913D-BCD5-7993-2273-60D6400BA00C}"/>
              </a:ext>
            </a:extLst>
          </p:cNvPr>
          <p:cNvSpPr txBox="1"/>
          <p:nvPr/>
        </p:nvSpPr>
        <p:spPr>
          <a:xfrm>
            <a:off x="667731" y="5680815"/>
            <a:ext cx="6440872" cy="49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1">
                <a:solidFill>
                  <a:srgbClr val="5061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Specialization - Information Technology</a:t>
            </a:r>
          </a:p>
        </p:txBody>
      </p:sp>
      <p:sp>
        <p:nvSpPr>
          <p:cNvPr id="42" name="TextBox 14">
            <a:extLst>
              <a:ext uri="{FF2B5EF4-FFF2-40B4-BE49-F238E27FC236}">
                <a16:creationId xmlns:a16="http://schemas.microsoft.com/office/drawing/2014/main" id="{732A6477-1952-EC88-531A-848235147B23}"/>
              </a:ext>
            </a:extLst>
          </p:cNvPr>
          <p:cNvSpPr txBox="1"/>
          <p:nvPr/>
        </p:nvSpPr>
        <p:spPr>
          <a:xfrm>
            <a:off x="667731" y="2542251"/>
            <a:ext cx="11211839" cy="1420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611"/>
              </a:lnSpc>
            </a:pPr>
            <a:r>
              <a:rPr lang="en-US" sz="11750" spc="235">
                <a:solidFill>
                  <a:schemeClr val="tx2"/>
                </a:solidFill>
                <a:latin typeface="League Gothic"/>
                <a:sym typeface="League Gothic"/>
              </a:rPr>
              <a:t>BANDARA S.W.G.B.M.T</a:t>
            </a:r>
            <a:endParaRPr lang="en-US"/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id="{4D38A4E5-6F66-D693-8E71-6FE95DA91A86}"/>
              </a:ext>
            </a:extLst>
          </p:cNvPr>
          <p:cNvSpPr txBox="1"/>
          <p:nvPr/>
        </p:nvSpPr>
        <p:spPr>
          <a:xfrm>
            <a:off x="515266" y="7454213"/>
            <a:ext cx="13971135" cy="1315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13"/>
              </a:lnSpc>
            </a:pPr>
            <a:r>
              <a:rPr lang="en-US" sz="4800" dirty="0">
                <a:solidFill>
                  <a:srgbClr val="002060">
                    <a:alpha val="69412"/>
                  </a:srgbClr>
                </a:solidFill>
                <a:latin typeface="Archivo Black"/>
              </a:rPr>
              <a:t>INTELIGENT VIOLATION MANAGEMENT &amp; TASK AUTOMATION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EDCA7C4F-62D3-0C6C-18D7-49CF74716D7A}"/>
              </a:ext>
            </a:extLst>
          </p:cNvPr>
          <p:cNvSpPr txBox="1"/>
          <p:nvPr/>
        </p:nvSpPr>
        <p:spPr>
          <a:xfrm>
            <a:off x="4460196" y="9671942"/>
            <a:ext cx="7484716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IT22638304| BANDARA S.W.G.B.M.T | 25-26J-300</a:t>
            </a:r>
          </a:p>
        </p:txBody>
      </p:sp>
      <p:sp>
        <p:nvSpPr>
          <p:cNvPr id="48" name="TextBox 18">
            <a:extLst>
              <a:ext uri="{FF2B5EF4-FFF2-40B4-BE49-F238E27FC236}">
                <a16:creationId xmlns:a16="http://schemas.microsoft.com/office/drawing/2014/main" id="{4B695D8F-DD09-9165-06CB-4E35D4ED8097}"/>
              </a:ext>
            </a:extLst>
          </p:cNvPr>
          <p:cNvSpPr txBox="1"/>
          <p:nvPr/>
        </p:nvSpPr>
        <p:spPr>
          <a:xfrm>
            <a:off x="14952936" y="98213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06/01/2026</a:t>
            </a:r>
          </a:p>
        </p:txBody>
      </p:sp>
      <p:sp>
        <p:nvSpPr>
          <p:cNvPr id="50" name="TextBox 19">
            <a:extLst>
              <a:ext uri="{FF2B5EF4-FFF2-40B4-BE49-F238E27FC236}">
                <a16:creationId xmlns:a16="http://schemas.microsoft.com/office/drawing/2014/main" id="{6510564D-9CD1-FF94-D791-F66C1C0D884B}"/>
              </a:ext>
            </a:extLst>
          </p:cNvPr>
          <p:cNvSpPr txBox="1"/>
          <p:nvPr/>
        </p:nvSpPr>
        <p:spPr>
          <a:xfrm>
            <a:off x="17087454" y="9847749"/>
            <a:ext cx="851164" cy="79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11</a:t>
            </a:r>
          </a:p>
          <a:p>
            <a:pPr algn="ctr">
              <a:lnSpc>
                <a:spcPts val="3220"/>
              </a:lnSpc>
            </a:pPr>
            <a:endParaRPr lang="en-US" sz="23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</a:endParaRPr>
          </a:p>
        </p:txBody>
      </p:sp>
      <p:pic>
        <p:nvPicPr>
          <p:cNvPr id="54" name="Picture 53" descr="A blue and black logo&#10;&#10;AI-generated content may be incorrect.">
            <a:extLst>
              <a:ext uri="{FF2B5EF4-FFF2-40B4-BE49-F238E27FC236}">
                <a16:creationId xmlns:a16="http://schemas.microsoft.com/office/drawing/2014/main" id="{482E144D-1E93-F7D1-E421-5E91F5320A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51" y="-638466"/>
            <a:ext cx="4125130" cy="2750087"/>
          </a:xfrm>
          <a:prstGeom prst="rect">
            <a:avLst/>
          </a:prstGeom>
        </p:spPr>
      </p:pic>
      <p:pic>
        <p:nvPicPr>
          <p:cNvPr id="55" name="Picture 54" descr="A person with a mustache and beard wearing a suit&#10;&#10;AI-generated content may be incorrect.">
            <a:extLst>
              <a:ext uri="{FF2B5EF4-FFF2-40B4-BE49-F238E27FC236}">
                <a16:creationId xmlns:a16="http://schemas.microsoft.com/office/drawing/2014/main" id="{01E1662F-AFCF-1B17-3761-B7311A2B213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84865" y="2677025"/>
            <a:ext cx="4587040" cy="44817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03" y="5545"/>
            <a:ext cx="18266997" cy="10281456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613744"/>
            <a:ext cx="3917156" cy="703993"/>
            <a:chOff x="0" y="0"/>
            <a:chExt cx="5222875" cy="938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65638" y="365436"/>
            <a:ext cx="17937884" cy="1288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Poppins"/>
                <a:ea typeface="+mn-lt"/>
                <a:cs typeface="+mn-lt"/>
                <a:sym typeface="Archivo Black"/>
              </a:rPr>
              <a:t>INTELIGENT VIOLATION MANAGEMENT &amp; TASK AUTOMATION</a:t>
            </a:r>
            <a:endParaRPr lang="en-US" sz="4000">
              <a:solidFill>
                <a:srgbClr val="000000"/>
              </a:solidFill>
              <a:latin typeface="Poppins"/>
              <a:ea typeface="+mn-lt"/>
              <a:cs typeface="+mn-lt"/>
              <a:sym typeface="Archivo Black"/>
            </a:endParaRPr>
          </a:p>
          <a:p>
            <a:pPr>
              <a:lnSpc>
                <a:spcPts val="5781"/>
              </a:lnSpc>
            </a:pPr>
            <a:endParaRPr lang="en-US" sz="3200">
              <a:solidFill>
                <a:srgbClr val="009B0B"/>
              </a:solidFill>
              <a:latin typeface="Poppi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117191" y="9721874"/>
            <a:ext cx="851164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12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29414" y="2992393"/>
            <a:ext cx="8025599" cy="6223613"/>
            <a:chOff x="0" y="0"/>
            <a:chExt cx="10061563" cy="7990278"/>
          </a:xfrm>
        </p:grpSpPr>
        <p:sp>
          <p:nvSpPr>
            <p:cNvPr id="8" name="Freeform 8"/>
            <p:cNvSpPr/>
            <p:nvPr/>
          </p:nvSpPr>
          <p:spPr>
            <a:xfrm>
              <a:off x="21477" y="28503"/>
              <a:ext cx="10018610" cy="7933317"/>
            </a:xfrm>
            <a:custGeom>
              <a:avLst/>
              <a:gdLst/>
              <a:ahLst/>
              <a:cxnLst/>
              <a:rect l="l" t="t" r="r" b="b"/>
              <a:pathLst>
                <a:path w="10018610" h="7933317">
                  <a:moveTo>
                    <a:pt x="0" y="733713"/>
                  </a:moveTo>
                  <a:cubicBezTo>
                    <a:pt x="0" y="328496"/>
                    <a:pt x="248237" y="0"/>
                    <a:pt x="554462" y="0"/>
                  </a:cubicBezTo>
                  <a:lnTo>
                    <a:pt x="9464148" y="0"/>
                  </a:lnTo>
                  <a:cubicBezTo>
                    <a:pt x="9770373" y="0"/>
                    <a:pt x="10018609" y="328496"/>
                    <a:pt x="10018609" y="733713"/>
                  </a:cubicBezTo>
                  <a:lnTo>
                    <a:pt x="10018609" y="7199604"/>
                  </a:lnTo>
                  <a:cubicBezTo>
                    <a:pt x="10018609" y="7604820"/>
                    <a:pt x="9770373" y="7933317"/>
                    <a:pt x="9464148" y="7933317"/>
                  </a:cubicBezTo>
                  <a:lnTo>
                    <a:pt x="554462" y="7933317"/>
                  </a:lnTo>
                  <a:cubicBezTo>
                    <a:pt x="248237" y="7933317"/>
                    <a:pt x="0" y="7604820"/>
                    <a:pt x="0" y="7199604"/>
                  </a:cubicBezTo>
                  <a:close/>
                </a:path>
              </a:pathLst>
            </a:custGeom>
            <a:solidFill>
              <a:srgbClr val="FFFFFF">
                <a:alpha val="6274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0061563" cy="7990278"/>
            </a:xfrm>
            <a:custGeom>
              <a:avLst/>
              <a:gdLst/>
              <a:ahLst/>
              <a:cxnLst/>
              <a:rect l="l" t="t" r="r" b="b"/>
              <a:pathLst>
                <a:path w="10061563" h="7990278">
                  <a:moveTo>
                    <a:pt x="0" y="762216"/>
                  </a:moveTo>
                  <a:cubicBezTo>
                    <a:pt x="0" y="341085"/>
                    <a:pt x="257902" y="0"/>
                    <a:pt x="575939" y="0"/>
                  </a:cubicBezTo>
                  <a:lnTo>
                    <a:pt x="9485625" y="0"/>
                  </a:lnTo>
                  <a:lnTo>
                    <a:pt x="9485625" y="28503"/>
                  </a:lnTo>
                  <a:lnTo>
                    <a:pt x="9485625" y="0"/>
                  </a:lnTo>
                  <a:cubicBezTo>
                    <a:pt x="9803662" y="0"/>
                    <a:pt x="10061563" y="341085"/>
                    <a:pt x="10061563" y="762216"/>
                  </a:cubicBezTo>
                  <a:lnTo>
                    <a:pt x="10040086" y="762216"/>
                  </a:lnTo>
                  <a:lnTo>
                    <a:pt x="10061563" y="762216"/>
                  </a:lnTo>
                  <a:lnTo>
                    <a:pt x="10061563" y="7228107"/>
                  </a:lnTo>
                  <a:lnTo>
                    <a:pt x="10040086" y="7228107"/>
                  </a:lnTo>
                  <a:lnTo>
                    <a:pt x="10061563" y="7228107"/>
                  </a:lnTo>
                  <a:cubicBezTo>
                    <a:pt x="10061563" y="7649000"/>
                    <a:pt x="9803662" y="7990278"/>
                    <a:pt x="9485625" y="7990278"/>
                  </a:cubicBezTo>
                  <a:lnTo>
                    <a:pt x="9485625" y="7961820"/>
                  </a:lnTo>
                  <a:lnTo>
                    <a:pt x="9485625" y="7990278"/>
                  </a:lnTo>
                  <a:lnTo>
                    <a:pt x="575939" y="7990278"/>
                  </a:lnTo>
                  <a:lnTo>
                    <a:pt x="575939" y="7961820"/>
                  </a:lnTo>
                  <a:lnTo>
                    <a:pt x="575939" y="7990278"/>
                  </a:lnTo>
                  <a:cubicBezTo>
                    <a:pt x="257902" y="7990278"/>
                    <a:pt x="0" y="7649000"/>
                    <a:pt x="0" y="7228107"/>
                  </a:cubicBezTo>
                  <a:lnTo>
                    <a:pt x="0" y="762216"/>
                  </a:lnTo>
                  <a:lnTo>
                    <a:pt x="21477" y="762216"/>
                  </a:lnTo>
                  <a:lnTo>
                    <a:pt x="0" y="762216"/>
                  </a:lnTo>
                  <a:moveTo>
                    <a:pt x="42954" y="762216"/>
                  </a:moveTo>
                  <a:lnTo>
                    <a:pt x="42954" y="7228107"/>
                  </a:lnTo>
                  <a:lnTo>
                    <a:pt x="21477" y="7228107"/>
                  </a:lnTo>
                  <a:lnTo>
                    <a:pt x="42954" y="7228107"/>
                  </a:lnTo>
                  <a:cubicBezTo>
                    <a:pt x="42954" y="7617409"/>
                    <a:pt x="281526" y="7933317"/>
                    <a:pt x="575939" y="7933317"/>
                  </a:cubicBezTo>
                  <a:lnTo>
                    <a:pt x="9485625" y="7933317"/>
                  </a:lnTo>
                  <a:cubicBezTo>
                    <a:pt x="9780037" y="7933317"/>
                    <a:pt x="10018610" y="7617647"/>
                    <a:pt x="10018610" y="7228107"/>
                  </a:cubicBezTo>
                  <a:lnTo>
                    <a:pt x="10018610" y="762216"/>
                  </a:lnTo>
                  <a:cubicBezTo>
                    <a:pt x="10018610" y="372676"/>
                    <a:pt x="9780037" y="57006"/>
                    <a:pt x="9485625" y="57006"/>
                  </a:cubicBezTo>
                  <a:lnTo>
                    <a:pt x="575939" y="57006"/>
                  </a:lnTo>
                  <a:lnTo>
                    <a:pt x="575939" y="28503"/>
                  </a:lnTo>
                  <a:lnTo>
                    <a:pt x="575939" y="57006"/>
                  </a:lnTo>
                  <a:cubicBezTo>
                    <a:pt x="281526" y="57006"/>
                    <a:pt x="42954" y="372676"/>
                    <a:pt x="42954" y="762216"/>
                  </a:cubicBezTo>
                  <a:close/>
                </a:path>
              </a:pathLst>
            </a:custGeom>
            <a:solidFill>
              <a:srgbClr val="D8D4D4">
                <a:alpha val="6274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30120" y="3347149"/>
            <a:ext cx="7839050" cy="4919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115" lvl="1" indent="-269875">
              <a:lnSpc>
                <a:spcPts val="349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Automates police fine handling process from data entry to notification</a:t>
            </a:r>
            <a:endParaRPr lang="en-US" sz="2800">
              <a:ea typeface="Calibri"/>
              <a:cs typeface="Calibri"/>
            </a:endParaRPr>
          </a:p>
          <a:p>
            <a:pPr marL="269240" lvl="1">
              <a:lnSpc>
                <a:spcPts val="3499"/>
              </a:lnSpc>
            </a:pPr>
            <a:endParaRPr lang="en-US" sz="2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539115" lvl="1" indent="-269875">
              <a:lnSpc>
                <a:spcPts val="349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Eliminates manual fine calculation by using violation based rules</a:t>
            </a:r>
            <a:endParaRPr lang="en-US" sz="2800">
              <a:solidFill>
                <a:srgbClr val="000000"/>
              </a:solidFill>
              <a:ea typeface="+mn-lt"/>
              <a:cs typeface="+mn-lt"/>
            </a:endParaRPr>
          </a:p>
          <a:p>
            <a:pPr algn="l">
              <a:lnSpc>
                <a:spcPts val="3499"/>
              </a:lnSpc>
            </a:pPr>
            <a:endParaRPr lang="en-US" sz="2800">
              <a:solidFill>
                <a:srgbClr val="000000"/>
              </a:solidFill>
              <a:latin typeface="Canva Sans"/>
              <a:ea typeface="Canva Sans"/>
              <a:cs typeface="Canva Sans"/>
            </a:endParaRPr>
          </a:p>
          <a:p>
            <a:pPr marL="539115" lvl="1" indent="-269875">
              <a:lnSpc>
                <a:spcPts val="349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Eliminates manual fine calculation by using violation based rules</a:t>
            </a:r>
            <a:r>
              <a:rPr lang="en-US" sz="2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  <a:endParaRPr lang="en-US" sz="2800">
              <a:solidFill>
                <a:srgbClr val="000000"/>
              </a:solidFill>
              <a:latin typeface="Canva Sans"/>
              <a:ea typeface="Canva Sans"/>
              <a:cs typeface="Canva Sans"/>
            </a:endParaRPr>
          </a:p>
          <a:p>
            <a:pPr algn="l">
              <a:lnSpc>
                <a:spcPts val="3499"/>
              </a:lnSpc>
            </a:pPr>
            <a:endParaRPr lang="en-US" sz="2800">
              <a:solidFill>
                <a:srgbClr val="000000"/>
              </a:solidFill>
              <a:latin typeface="Canva Sans"/>
              <a:ea typeface="Canva Sans"/>
              <a:cs typeface="Canva Sans"/>
            </a:endParaRPr>
          </a:p>
          <a:p>
            <a:pPr marL="539115" lvl="1" indent="-269875">
              <a:lnSpc>
                <a:spcPts val="349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Stores all fine records securely in a central database</a:t>
            </a:r>
            <a:endParaRPr lang="en-US" sz="2800">
              <a:solidFill>
                <a:srgbClr val="000000"/>
              </a:solidFill>
              <a:ea typeface="+mn-lt"/>
              <a:cs typeface="+mn-lt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9917644" y="3009188"/>
            <a:ext cx="8039711" cy="6206820"/>
            <a:chOff x="0" y="0"/>
            <a:chExt cx="10061563" cy="7652570"/>
          </a:xfrm>
        </p:grpSpPr>
        <p:sp>
          <p:nvSpPr>
            <p:cNvPr id="12" name="Freeform 12"/>
            <p:cNvSpPr/>
            <p:nvPr/>
          </p:nvSpPr>
          <p:spPr>
            <a:xfrm>
              <a:off x="21477" y="27298"/>
              <a:ext cx="10018610" cy="7598014"/>
            </a:xfrm>
            <a:custGeom>
              <a:avLst/>
              <a:gdLst/>
              <a:ahLst/>
              <a:cxnLst/>
              <a:rect l="l" t="t" r="r" b="b"/>
              <a:pathLst>
                <a:path w="10018610" h="7598014">
                  <a:moveTo>
                    <a:pt x="0" y="702703"/>
                  </a:moveTo>
                  <a:cubicBezTo>
                    <a:pt x="0" y="314613"/>
                    <a:pt x="248237" y="0"/>
                    <a:pt x="554462" y="0"/>
                  </a:cubicBezTo>
                  <a:lnTo>
                    <a:pt x="9464148" y="0"/>
                  </a:lnTo>
                  <a:cubicBezTo>
                    <a:pt x="9770373" y="0"/>
                    <a:pt x="10018609" y="314613"/>
                    <a:pt x="10018609" y="702703"/>
                  </a:cubicBezTo>
                  <a:lnTo>
                    <a:pt x="10018609" y="6895311"/>
                  </a:lnTo>
                  <a:cubicBezTo>
                    <a:pt x="10018609" y="7283401"/>
                    <a:pt x="9770373" y="7598014"/>
                    <a:pt x="9464148" y="7598014"/>
                  </a:cubicBezTo>
                  <a:lnTo>
                    <a:pt x="554462" y="7598014"/>
                  </a:lnTo>
                  <a:cubicBezTo>
                    <a:pt x="248237" y="7598014"/>
                    <a:pt x="0" y="7283401"/>
                    <a:pt x="0" y="6895311"/>
                  </a:cubicBezTo>
                  <a:close/>
                </a:path>
              </a:pathLst>
            </a:custGeom>
            <a:solidFill>
              <a:srgbClr val="FFFFFF">
                <a:alpha val="6274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0061563" cy="7652570"/>
            </a:xfrm>
            <a:custGeom>
              <a:avLst/>
              <a:gdLst/>
              <a:ahLst/>
              <a:cxnLst/>
              <a:rect l="l" t="t" r="r" b="b"/>
              <a:pathLst>
                <a:path w="10061563" h="7652570">
                  <a:moveTo>
                    <a:pt x="0" y="730001"/>
                  </a:moveTo>
                  <a:cubicBezTo>
                    <a:pt x="0" y="326669"/>
                    <a:pt x="257902" y="0"/>
                    <a:pt x="575939" y="0"/>
                  </a:cubicBezTo>
                  <a:lnTo>
                    <a:pt x="9485625" y="0"/>
                  </a:lnTo>
                  <a:lnTo>
                    <a:pt x="9485625" y="27298"/>
                  </a:lnTo>
                  <a:lnTo>
                    <a:pt x="9485625" y="0"/>
                  </a:lnTo>
                  <a:cubicBezTo>
                    <a:pt x="9803662" y="0"/>
                    <a:pt x="10061563" y="326669"/>
                    <a:pt x="10061563" y="730001"/>
                  </a:cubicBezTo>
                  <a:lnTo>
                    <a:pt x="10040086" y="730001"/>
                  </a:lnTo>
                  <a:lnTo>
                    <a:pt x="10061563" y="730001"/>
                  </a:lnTo>
                  <a:lnTo>
                    <a:pt x="10061563" y="6922609"/>
                  </a:lnTo>
                  <a:lnTo>
                    <a:pt x="10040086" y="6922609"/>
                  </a:lnTo>
                  <a:lnTo>
                    <a:pt x="10061563" y="6922609"/>
                  </a:lnTo>
                  <a:cubicBezTo>
                    <a:pt x="10061563" y="7325714"/>
                    <a:pt x="9803662" y="7652570"/>
                    <a:pt x="9485625" y="7652570"/>
                  </a:cubicBezTo>
                  <a:lnTo>
                    <a:pt x="9485625" y="7625312"/>
                  </a:lnTo>
                  <a:lnTo>
                    <a:pt x="9485625" y="7652570"/>
                  </a:lnTo>
                  <a:lnTo>
                    <a:pt x="575939" y="7652570"/>
                  </a:lnTo>
                  <a:lnTo>
                    <a:pt x="575939" y="7625312"/>
                  </a:lnTo>
                  <a:lnTo>
                    <a:pt x="575939" y="7652570"/>
                  </a:lnTo>
                  <a:cubicBezTo>
                    <a:pt x="257902" y="7652570"/>
                    <a:pt x="0" y="7325714"/>
                    <a:pt x="0" y="6922609"/>
                  </a:cubicBezTo>
                  <a:lnTo>
                    <a:pt x="0" y="730001"/>
                  </a:lnTo>
                  <a:lnTo>
                    <a:pt x="21477" y="730001"/>
                  </a:lnTo>
                  <a:lnTo>
                    <a:pt x="0" y="730001"/>
                  </a:lnTo>
                  <a:moveTo>
                    <a:pt x="42954" y="730001"/>
                  </a:moveTo>
                  <a:lnTo>
                    <a:pt x="42954" y="6922609"/>
                  </a:lnTo>
                  <a:lnTo>
                    <a:pt x="21477" y="6922609"/>
                  </a:lnTo>
                  <a:lnTo>
                    <a:pt x="42954" y="6922609"/>
                  </a:lnTo>
                  <a:cubicBezTo>
                    <a:pt x="42954" y="7295459"/>
                    <a:pt x="281526" y="7598014"/>
                    <a:pt x="575939" y="7598014"/>
                  </a:cubicBezTo>
                  <a:lnTo>
                    <a:pt x="9485625" y="7598014"/>
                  </a:lnTo>
                  <a:cubicBezTo>
                    <a:pt x="9780037" y="7598014"/>
                    <a:pt x="10018610" y="7295686"/>
                    <a:pt x="10018610" y="6922609"/>
                  </a:cubicBezTo>
                  <a:lnTo>
                    <a:pt x="10018610" y="730001"/>
                  </a:lnTo>
                  <a:cubicBezTo>
                    <a:pt x="10018610" y="356925"/>
                    <a:pt x="9780037" y="54597"/>
                    <a:pt x="9485625" y="54597"/>
                  </a:cubicBezTo>
                  <a:lnTo>
                    <a:pt x="575939" y="54597"/>
                  </a:lnTo>
                  <a:lnTo>
                    <a:pt x="575939" y="27298"/>
                  </a:lnTo>
                  <a:lnTo>
                    <a:pt x="575939" y="54597"/>
                  </a:lnTo>
                  <a:cubicBezTo>
                    <a:pt x="281526" y="54597"/>
                    <a:pt x="42954" y="356925"/>
                    <a:pt x="42954" y="730001"/>
                  </a:cubicBezTo>
                  <a:close/>
                </a:path>
              </a:pathLst>
            </a:custGeom>
            <a:solidFill>
              <a:srgbClr val="D8D4D4">
                <a:alpha val="6274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378698" y="3608343"/>
            <a:ext cx="7181312" cy="4022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115" lvl="1" indent="-269875">
              <a:lnSpc>
                <a:spcPts val="349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Quick and easy fine issuing for police officers</a:t>
            </a:r>
            <a:endParaRPr lang="en-US" sz="2800">
              <a:ea typeface="Calibri"/>
              <a:cs typeface="Calibri"/>
            </a:endParaRPr>
          </a:p>
          <a:p>
            <a:pPr algn="l">
              <a:lnSpc>
                <a:spcPts val="3499"/>
              </a:lnSpc>
            </a:pPr>
            <a:endParaRPr lang="en-US" sz="2800">
              <a:solidFill>
                <a:srgbClr val="000000"/>
              </a:solidFill>
              <a:latin typeface="Canva Sans"/>
              <a:ea typeface="Canva Sans"/>
              <a:cs typeface="Canva Sans"/>
            </a:endParaRPr>
          </a:p>
          <a:p>
            <a:pPr marL="539115" lvl="1" indent="-269875">
              <a:lnSpc>
                <a:spcPts val="349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Accurate and consistent fine calculation</a:t>
            </a:r>
            <a:endParaRPr lang="en-US" sz="2800">
              <a:solidFill>
                <a:srgbClr val="000000"/>
              </a:solidFill>
              <a:ea typeface="+mn-lt"/>
              <a:cs typeface="+mn-lt"/>
            </a:endParaRPr>
          </a:p>
          <a:p>
            <a:pPr algn="l">
              <a:lnSpc>
                <a:spcPts val="3499"/>
              </a:lnSpc>
            </a:pPr>
            <a:endParaRPr lang="en-US" sz="2800">
              <a:solidFill>
                <a:srgbClr val="000000"/>
              </a:solidFill>
              <a:latin typeface="Canva Sans"/>
              <a:ea typeface="Canva Sans"/>
              <a:cs typeface="Canva Sans"/>
            </a:endParaRPr>
          </a:p>
          <a:p>
            <a:pPr marL="539115" lvl="1" indent="-269875">
              <a:lnSpc>
                <a:spcPts val="349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SMS notification to offenders after fine issuance</a:t>
            </a:r>
            <a:endParaRPr lang="en-US" sz="2800">
              <a:solidFill>
                <a:srgbClr val="000000"/>
              </a:solidFill>
              <a:ea typeface="+mn-lt"/>
              <a:cs typeface="+mn-lt"/>
            </a:endParaRPr>
          </a:p>
          <a:p>
            <a:pPr algn="l">
              <a:lnSpc>
                <a:spcPts val="3499"/>
              </a:lnSpc>
            </a:pPr>
            <a:endParaRPr lang="en-US" sz="2800">
              <a:solidFill>
                <a:srgbClr val="000000"/>
              </a:solidFill>
              <a:latin typeface="Canva Sans"/>
              <a:ea typeface="Canva Sans"/>
              <a:cs typeface="Canva Sans"/>
            </a:endParaRPr>
          </a:p>
          <a:p>
            <a:pPr marL="539115" lvl="1" indent="-269875">
              <a:lnSpc>
                <a:spcPts val="349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Ability to identify repeated offenders using NIC number</a:t>
            </a:r>
            <a:endParaRPr lang="en-US" sz="280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038752" y="9668942"/>
            <a:ext cx="7176002" cy="737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IT22638304| BANDARA S.W.G.B.M.T | 25-26J-300</a:t>
            </a:r>
          </a:p>
          <a:p>
            <a:pPr algn="ctr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Canva Sans"/>
              <a:ea typeface="Canva Sans"/>
              <a:cs typeface="Canva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28700" y="1566679"/>
            <a:ext cx="6557296" cy="142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000">
                <a:solidFill>
                  <a:schemeClr val="tx2"/>
                </a:solidFill>
                <a:latin typeface="Canva Sans"/>
                <a:ea typeface="Canva Sans"/>
                <a:cs typeface="Canva Sans"/>
                <a:sym typeface="Canva Sans"/>
              </a:rPr>
              <a:t>How the Solution will address the Sub-Problem / Prototype</a:t>
            </a:r>
            <a:endParaRPr lang="en-US" sz="3000">
              <a:solidFill>
                <a:schemeClr val="tx2"/>
              </a:solidFill>
              <a:latin typeface="Canva Sans"/>
              <a:ea typeface="Canva Sans"/>
              <a:cs typeface="Canva Sans"/>
            </a:endParaRP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9B0B"/>
              </a:solidFill>
              <a:latin typeface="Canva Sans"/>
              <a:ea typeface="Canva Sans"/>
              <a:cs typeface="Canva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361886" y="1563644"/>
            <a:ext cx="6557296" cy="142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000">
                <a:solidFill>
                  <a:schemeClr val="tx2"/>
                </a:solidFill>
                <a:latin typeface="Canva Sans"/>
                <a:ea typeface="Canva Sans"/>
                <a:cs typeface="Canva Sans"/>
                <a:sym typeface="Canva Sans"/>
              </a:rPr>
              <a:t>User Requirements addressed by the solution</a:t>
            </a:r>
            <a:endParaRPr lang="en-US" sz="3000">
              <a:solidFill>
                <a:schemeClr val="tx2"/>
              </a:solidFill>
              <a:latin typeface="Canva Sans"/>
              <a:ea typeface="Canva Sans"/>
              <a:cs typeface="Canva Sans"/>
            </a:endParaRP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9B0B"/>
              </a:solidFill>
              <a:latin typeface="Canva Sans"/>
              <a:ea typeface="Canva Sans"/>
              <a:cs typeface="Canva Sa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800536" y="96689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06/01/2026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03" y="5544"/>
            <a:ext cx="18266997" cy="10312193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613744"/>
            <a:ext cx="3917156" cy="703993"/>
            <a:chOff x="0" y="0"/>
            <a:chExt cx="5222875" cy="938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8525" y="4009985"/>
            <a:ext cx="2765798" cy="2710537"/>
            <a:chOff x="0" y="0"/>
            <a:chExt cx="913148" cy="8949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3148" cy="894903"/>
            </a:xfrm>
            <a:custGeom>
              <a:avLst/>
              <a:gdLst/>
              <a:ahLst/>
              <a:cxnLst/>
              <a:rect l="l" t="t" r="r" b="b"/>
              <a:pathLst>
                <a:path w="913148" h="894903">
                  <a:moveTo>
                    <a:pt x="456574" y="0"/>
                  </a:moveTo>
                  <a:cubicBezTo>
                    <a:pt x="204415" y="0"/>
                    <a:pt x="0" y="200331"/>
                    <a:pt x="0" y="447451"/>
                  </a:cubicBezTo>
                  <a:cubicBezTo>
                    <a:pt x="0" y="694572"/>
                    <a:pt x="204415" y="894903"/>
                    <a:pt x="456574" y="894903"/>
                  </a:cubicBezTo>
                  <a:cubicBezTo>
                    <a:pt x="708732" y="894903"/>
                    <a:pt x="913148" y="694572"/>
                    <a:pt x="913148" y="447451"/>
                  </a:cubicBezTo>
                  <a:cubicBezTo>
                    <a:pt x="913148" y="200331"/>
                    <a:pt x="708732" y="0"/>
                    <a:pt x="4565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3320">
                    <a:alpha val="100000"/>
                  </a:srgbClr>
                </a:gs>
                <a:gs pos="50000">
                  <a:srgbClr val="268D7C">
                    <a:alpha val="100000"/>
                  </a:srgbClr>
                </a:gs>
                <a:gs pos="100000">
                  <a:srgbClr val="C2FFB4">
                    <a:alpha val="10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5608" y="36272"/>
              <a:ext cx="741932" cy="77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134427" y="9645213"/>
            <a:ext cx="851164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5016" y="4735689"/>
            <a:ext cx="2005162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Design Excellence/ Contribution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60196" y="9671942"/>
            <a:ext cx="7524017" cy="737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IT22638304| BANDARA S.W.G.B.M.T | 25-26J-300</a:t>
            </a:r>
          </a:p>
          <a:p>
            <a:pPr algn="ctr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Canva Sans"/>
              <a:ea typeface="Canva Sans"/>
              <a:cs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800536" y="96689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06/01/2026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18457" y="1228725"/>
            <a:ext cx="3453219" cy="1726610"/>
            <a:chOff x="0" y="0"/>
            <a:chExt cx="81280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79507" y="1673565"/>
            <a:ext cx="2931118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Simple and user-friendly police interface</a:t>
            </a:r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4126787" y="2955335"/>
            <a:ext cx="3326978" cy="1663489"/>
            <a:chOff x="0" y="0"/>
            <a:chExt cx="812800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421861" y="3248298"/>
            <a:ext cx="3031903" cy="1206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Heatmap visualization to identify high-risk violation areas</a:t>
            </a:r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4264326" y="6020929"/>
            <a:ext cx="3189439" cy="1594719"/>
            <a:chOff x="0" y="0"/>
            <a:chExt cx="812800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812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92390" y="7665170"/>
            <a:ext cx="3534396" cy="1802320"/>
            <a:chOff x="0" y="0"/>
            <a:chExt cx="735914" cy="37527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35914" cy="375270"/>
            </a:xfrm>
            <a:custGeom>
              <a:avLst/>
              <a:gdLst/>
              <a:ahLst/>
              <a:cxnLst/>
              <a:rect l="l" t="t" r="r" b="b"/>
              <a:pathLst>
                <a:path w="735914" h="375270">
                  <a:moveTo>
                    <a:pt x="532714" y="0"/>
                  </a:moveTo>
                  <a:cubicBezTo>
                    <a:pt x="644938" y="0"/>
                    <a:pt x="735914" y="84007"/>
                    <a:pt x="735914" y="187635"/>
                  </a:cubicBezTo>
                  <a:cubicBezTo>
                    <a:pt x="735914" y="291263"/>
                    <a:pt x="644938" y="375270"/>
                    <a:pt x="532714" y="375270"/>
                  </a:cubicBezTo>
                  <a:lnTo>
                    <a:pt x="203200" y="375270"/>
                  </a:lnTo>
                  <a:cubicBezTo>
                    <a:pt x="90976" y="375270"/>
                    <a:pt x="0" y="291263"/>
                    <a:pt x="0" y="187635"/>
                  </a:cubicBezTo>
                  <a:cubicBezTo>
                    <a:pt x="0" y="84007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735914" cy="4228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28700" y="7966667"/>
            <a:ext cx="2756820" cy="1206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Data driven approach to support police decision making</a:t>
            </a:r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14800536" y="3947824"/>
            <a:ext cx="2829228" cy="2772699"/>
            <a:chOff x="0" y="0"/>
            <a:chExt cx="913148" cy="89490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13148" cy="894903"/>
            </a:xfrm>
            <a:custGeom>
              <a:avLst/>
              <a:gdLst/>
              <a:ahLst/>
              <a:cxnLst/>
              <a:rect l="l" t="t" r="r" b="b"/>
              <a:pathLst>
                <a:path w="913148" h="894903">
                  <a:moveTo>
                    <a:pt x="456574" y="0"/>
                  </a:moveTo>
                  <a:cubicBezTo>
                    <a:pt x="204415" y="0"/>
                    <a:pt x="0" y="200331"/>
                    <a:pt x="0" y="447451"/>
                  </a:cubicBezTo>
                  <a:cubicBezTo>
                    <a:pt x="0" y="694572"/>
                    <a:pt x="204415" y="894903"/>
                    <a:pt x="456574" y="894903"/>
                  </a:cubicBezTo>
                  <a:cubicBezTo>
                    <a:pt x="708732" y="894903"/>
                    <a:pt x="913148" y="694572"/>
                    <a:pt x="913148" y="447451"/>
                  </a:cubicBezTo>
                  <a:cubicBezTo>
                    <a:pt x="913148" y="200331"/>
                    <a:pt x="708732" y="0"/>
                    <a:pt x="4565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3320">
                    <a:alpha val="100000"/>
                  </a:srgbClr>
                </a:gs>
                <a:gs pos="50000">
                  <a:srgbClr val="268D7C">
                    <a:alpha val="100000"/>
                  </a:srgbClr>
                </a:gs>
                <a:gs pos="100000">
                  <a:srgbClr val="C2FFB4">
                    <a:alpha val="10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5608" y="36272"/>
              <a:ext cx="741932" cy="77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5156986" y="4464094"/>
            <a:ext cx="2176148" cy="138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User Feedback on Prototype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4363271" y="1028700"/>
            <a:ext cx="3589489" cy="1794744"/>
            <a:chOff x="0" y="0"/>
            <a:chExt cx="812800" cy="4064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812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4783992" y="1323512"/>
            <a:ext cx="2922137" cy="120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3"/>
              </a:lnSpc>
              <a:spcBef>
                <a:spcPct val="0"/>
              </a:spcBef>
            </a:pPr>
            <a:r>
              <a:rPr lang="en-US" sz="225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Police users found the system easy to understand and use</a:t>
            </a:r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10194051" y="5567651"/>
            <a:ext cx="3648485" cy="1824243"/>
            <a:chOff x="0" y="0"/>
            <a:chExt cx="812800" cy="406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812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0609607" y="5661258"/>
            <a:ext cx="2875098" cy="1206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ea typeface="+mn-lt"/>
                <a:cs typeface="+mn-lt"/>
                <a:sym typeface="Canva Sans"/>
              </a:rPr>
              <a:t>Heatmap helps identify violation-prone </a:t>
            </a:r>
            <a:r>
              <a:rPr lang="en-US" sz="2300">
                <a:ea typeface="+mn-lt"/>
                <a:cs typeface="+mn-lt"/>
              </a:rPr>
              <a:t>areas clearly</a:t>
            </a:r>
            <a:endParaRPr lang="en-US"/>
          </a:p>
        </p:txBody>
      </p:sp>
      <p:grpSp>
        <p:nvGrpSpPr>
          <p:cNvPr id="39" name="Group 39"/>
          <p:cNvGrpSpPr/>
          <p:nvPr/>
        </p:nvGrpSpPr>
        <p:grpSpPr>
          <a:xfrm>
            <a:off x="10251777" y="2703128"/>
            <a:ext cx="3590759" cy="1795379"/>
            <a:chOff x="0" y="0"/>
            <a:chExt cx="812800" cy="406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47625"/>
              <a:ext cx="812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0553476" y="2950889"/>
            <a:ext cx="3186874" cy="1206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Fine issuing process is faster compared to manual methods</a:t>
            </a:r>
            <a:endParaRPr lang="en-US"/>
          </a:p>
        </p:txBody>
      </p:sp>
      <p:grpSp>
        <p:nvGrpSpPr>
          <p:cNvPr id="43" name="Group 43"/>
          <p:cNvGrpSpPr/>
          <p:nvPr/>
        </p:nvGrpSpPr>
        <p:grpSpPr>
          <a:xfrm>
            <a:off x="13642601" y="7548333"/>
            <a:ext cx="3616699" cy="1808350"/>
            <a:chOff x="0" y="0"/>
            <a:chExt cx="812800" cy="4064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47625"/>
              <a:ext cx="812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3943310" y="7834018"/>
            <a:ext cx="3061400" cy="1205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SMS alerts improve communication with offenders</a:t>
            </a:r>
            <a:endParaRPr lang="en-US"/>
          </a:p>
        </p:txBody>
      </p:sp>
      <p:sp>
        <p:nvSpPr>
          <p:cNvPr id="47" name="TextBox 47"/>
          <p:cNvSpPr txBox="1"/>
          <p:nvPr/>
        </p:nvSpPr>
        <p:spPr>
          <a:xfrm>
            <a:off x="4536638" y="6342291"/>
            <a:ext cx="2644815" cy="1206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License verification using NIC to view fine history</a:t>
            </a:r>
            <a:endParaRPr lang="en-US"/>
          </a:p>
        </p:txBody>
      </p:sp>
      <p:sp>
        <p:nvSpPr>
          <p:cNvPr id="48" name="TextBox 48"/>
          <p:cNvSpPr txBox="1"/>
          <p:nvPr/>
        </p:nvSpPr>
        <p:spPr>
          <a:xfrm>
            <a:off x="1028700" y="277072"/>
            <a:ext cx="16230440" cy="205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Poppins"/>
                <a:ea typeface="Archivo Black"/>
                <a:cs typeface="Poppins"/>
                <a:sym typeface="Archivo Black"/>
              </a:rPr>
              <a:t>INTELIGENT VIOLATION MANAGEMENT &amp; TASK AUTOMATION</a:t>
            </a:r>
            <a:endParaRPr lang="en-US" sz="4000">
              <a:solidFill>
                <a:srgbClr val="000000"/>
              </a:solidFill>
              <a:latin typeface="Poppins"/>
              <a:ea typeface="Archivo Black"/>
              <a:cs typeface="Poppins"/>
              <a:sym typeface="Archivo Black"/>
            </a:endParaRPr>
          </a:p>
          <a:p>
            <a:pPr>
              <a:lnSpc>
                <a:spcPts val="5781"/>
              </a:lnSpc>
            </a:pPr>
            <a:endParaRPr lang="en-US" sz="3200">
              <a:solidFill>
                <a:srgbClr val="000000"/>
              </a:solidFill>
              <a:latin typeface="Poppins"/>
              <a:ea typeface="Archivo Black"/>
              <a:cs typeface="Poppins"/>
              <a:sym typeface="Archivo Black"/>
            </a:endParaRPr>
          </a:p>
          <a:p>
            <a:pPr algn="l">
              <a:lnSpc>
                <a:spcPts val="5781"/>
              </a:lnSpc>
            </a:pPr>
            <a:endParaRPr lang="en-US" sz="4000">
              <a:solidFill>
                <a:srgbClr val="009B0B"/>
              </a:solidFill>
              <a:latin typeface="Archivo Black"/>
              <a:ea typeface="Archivo Black"/>
              <a:cs typeface="Archivo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03" y="5544"/>
            <a:ext cx="18266997" cy="10312193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003" y="9533011"/>
            <a:ext cx="3917156" cy="703993"/>
            <a:chOff x="0" y="0"/>
            <a:chExt cx="5222875" cy="938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468707"/>
            <a:ext cx="3917156" cy="703993"/>
            <a:chOff x="0" y="0"/>
            <a:chExt cx="5222875" cy="9386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031491" y="9668999"/>
            <a:ext cx="851164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860" y="365436"/>
            <a:ext cx="16230440" cy="205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Poppins"/>
                <a:cs typeface="Poppins"/>
                <a:sym typeface="Archivo Black"/>
              </a:rPr>
              <a:t>INTELIGENT VIOLATION MANAGEMENT &amp; TASK </a:t>
            </a:r>
            <a:r>
              <a:rPr lang="en-US" sz="4000">
                <a:solidFill>
                  <a:srgbClr val="002060"/>
                </a:solidFill>
                <a:latin typeface="Poppins"/>
                <a:cs typeface="Poppins"/>
              </a:rPr>
              <a:t>AUTOMATION</a:t>
            </a:r>
            <a:endParaRPr lang="en-US" sz="4000">
              <a:solidFill>
                <a:srgbClr val="000000"/>
              </a:solidFill>
              <a:latin typeface="Poppins"/>
              <a:cs typeface="Poppins"/>
            </a:endParaRPr>
          </a:p>
          <a:p>
            <a:pPr>
              <a:lnSpc>
                <a:spcPts val="5781"/>
              </a:lnSpc>
            </a:pPr>
            <a:endParaRPr lang="en-US" sz="3200">
              <a:solidFill>
                <a:srgbClr val="000000"/>
              </a:solidFill>
              <a:latin typeface="Poppins"/>
              <a:cs typeface="Poppins"/>
            </a:endParaRPr>
          </a:p>
          <a:p>
            <a:pPr>
              <a:lnSpc>
                <a:spcPts val="5781"/>
              </a:lnSpc>
            </a:pPr>
            <a:endParaRPr lang="en-US" sz="4000">
              <a:solidFill>
                <a:srgbClr val="009B0B"/>
              </a:solidFill>
              <a:latin typeface="Archivo Black"/>
              <a:cs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38752" y="9668942"/>
            <a:ext cx="7176002" cy="737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IT22638304</a:t>
            </a: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| 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BANDARA S.W.G</a:t>
            </a: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.B.M.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 </a:t>
            </a: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| 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25-26J-300</a:t>
            </a:r>
          </a:p>
          <a:p>
            <a:pPr algn="ctr">
              <a:lnSpc>
                <a:spcPts val="3220"/>
              </a:lnSpc>
            </a:pPr>
            <a:endParaRPr lang="en-US" sz="2300" dirty="0">
              <a:solidFill>
                <a:srgbClr val="000000"/>
              </a:solidFill>
              <a:latin typeface="Canva Sans"/>
              <a:ea typeface="Canva Sans"/>
              <a:cs typeface="Canva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800536" y="96689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06/01/2026</a:t>
            </a:r>
          </a:p>
        </p:txBody>
      </p:sp>
      <p:pic>
        <p:nvPicPr>
          <p:cNvPr id="14" name="Picture 13" descr="A diagram of a smart phone&#10;&#10;AI-generated content may be incorrect.">
            <a:extLst>
              <a:ext uri="{FF2B5EF4-FFF2-40B4-BE49-F238E27FC236}">
                <a16:creationId xmlns:a16="http://schemas.microsoft.com/office/drawing/2014/main" id="{C0F9CF3D-8F0A-7E0D-54A5-F370AFBEB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774" y="1601435"/>
            <a:ext cx="12131674" cy="69430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03" y="5545"/>
            <a:ext cx="18266997" cy="10281456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71741" y="2090052"/>
            <a:ext cx="5367309" cy="5367309"/>
          </a:xfrm>
          <a:custGeom>
            <a:avLst/>
            <a:gdLst/>
            <a:ahLst/>
            <a:cxnLst/>
            <a:rect l="l" t="t" r="r" b="b"/>
            <a:pathLst>
              <a:path w="5367309" h="5367309">
                <a:moveTo>
                  <a:pt x="0" y="0"/>
                </a:moveTo>
                <a:lnTo>
                  <a:pt x="5367309" y="0"/>
                </a:lnTo>
                <a:lnTo>
                  <a:pt x="5367309" y="5367309"/>
                </a:lnTo>
                <a:lnTo>
                  <a:pt x="0" y="5367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106675" y="2324986"/>
            <a:ext cx="4897450" cy="4897450"/>
          </a:xfrm>
          <a:custGeom>
            <a:avLst/>
            <a:gdLst/>
            <a:ahLst/>
            <a:cxnLst/>
            <a:rect l="l" t="t" r="r" b="b"/>
            <a:pathLst>
              <a:path w="4897450" h="4897450">
                <a:moveTo>
                  <a:pt x="0" y="0"/>
                </a:moveTo>
                <a:lnTo>
                  <a:pt x="4897450" y="0"/>
                </a:lnTo>
                <a:lnTo>
                  <a:pt x="4897450" y="4897450"/>
                </a:lnTo>
                <a:lnTo>
                  <a:pt x="0" y="4897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244302" y="2389937"/>
            <a:ext cx="4767539" cy="4767539"/>
          </a:xfrm>
          <a:custGeom>
            <a:avLst/>
            <a:gdLst/>
            <a:ahLst/>
            <a:cxnLst/>
            <a:rect l="l" t="t" r="r" b="b"/>
            <a:pathLst>
              <a:path w="4767539" h="4767539">
                <a:moveTo>
                  <a:pt x="0" y="0"/>
                </a:moveTo>
                <a:lnTo>
                  <a:pt x="4767538" y="0"/>
                </a:lnTo>
                <a:lnTo>
                  <a:pt x="4767538" y="4767539"/>
                </a:lnTo>
                <a:lnTo>
                  <a:pt x="0" y="4767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89755" y="2595658"/>
            <a:ext cx="4571095" cy="4356106"/>
          </a:xfrm>
          <a:custGeom>
            <a:avLst/>
            <a:gdLst/>
            <a:ahLst/>
            <a:cxnLst/>
            <a:rect l="l" t="t" r="r" b="b"/>
            <a:pathLst>
              <a:path w="4571095" h="4356106">
                <a:moveTo>
                  <a:pt x="0" y="0"/>
                </a:moveTo>
                <a:lnTo>
                  <a:pt x="4571095" y="0"/>
                </a:lnTo>
                <a:lnTo>
                  <a:pt x="4571095" y="4356106"/>
                </a:lnTo>
                <a:lnTo>
                  <a:pt x="0" y="4356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62" b="-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4555400" y="1297515"/>
            <a:ext cx="3458413" cy="6916836"/>
          </a:xfrm>
          <a:custGeom>
            <a:avLst/>
            <a:gdLst/>
            <a:ahLst/>
            <a:cxnLst/>
            <a:rect l="l" t="t" r="r" b="b"/>
            <a:pathLst>
              <a:path w="3458413" h="6916836">
                <a:moveTo>
                  <a:pt x="0" y="0"/>
                </a:moveTo>
                <a:lnTo>
                  <a:pt x="3458413" y="0"/>
                </a:lnTo>
                <a:lnTo>
                  <a:pt x="3458413" y="6916835"/>
                </a:lnTo>
                <a:lnTo>
                  <a:pt x="0" y="69168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68" r="-6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21003" y="9533011"/>
            <a:ext cx="3917156" cy="703993"/>
            <a:chOff x="0" y="0"/>
            <a:chExt cx="5222875" cy="9386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67731" y="3741420"/>
            <a:ext cx="6913502" cy="1853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00"/>
              </a:lnSpc>
            </a:pPr>
            <a:r>
              <a:rPr lang="en-US" sz="10400" spc="208">
                <a:solidFill>
                  <a:srgbClr val="50616C"/>
                </a:solidFill>
                <a:latin typeface="League Gothic"/>
                <a:ea typeface="League Gothic"/>
                <a:cs typeface="League Gothic"/>
                <a:sym typeface="League Gothic"/>
              </a:rPr>
              <a:t>IT22601056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4312" y="1430760"/>
            <a:ext cx="13880796" cy="2316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698"/>
              </a:lnSpc>
            </a:pPr>
            <a:r>
              <a:rPr lang="en-US" sz="9600" spc="274" dirty="0">
                <a:solidFill>
                  <a:schemeClr val="tx2"/>
                </a:solidFill>
                <a:latin typeface="League Gothic"/>
                <a:ea typeface="League Gothic"/>
                <a:cs typeface="League Gothic"/>
                <a:sym typeface="League Gothic"/>
              </a:rPr>
              <a:t> Wanniarachchi WADP</a:t>
            </a:r>
            <a:endParaRPr lang="en-US" sz="9600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08098" y="5992292"/>
            <a:ext cx="7474858" cy="56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 b="1">
                <a:solidFill>
                  <a:srgbClr val="5061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Specialization - Information Technology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7731" y="7323201"/>
            <a:ext cx="13734069" cy="1287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14"/>
              </a:lnSpc>
            </a:pPr>
            <a:r>
              <a:rPr lang="en-US" sz="4000" dirty="0">
                <a:solidFill>
                  <a:schemeClr val="tx2"/>
                </a:solidFill>
                <a:latin typeface="Archivo Black"/>
                <a:ea typeface="Archivo Black"/>
                <a:cs typeface="Archivo Black"/>
                <a:sym typeface="Archivo Black"/>
              </a:rPr>
              <a:t>AI Powered CHATBOT with Voice Recording</a:t>
            </a:r>
            <a:r>
              <a:rPr lang="en-US" sz="4000">
                <a:solidFill>
                  <a:schemeClr val="tx2"/>
                </a:solidFill>
                <a:latin typeface="Archivo Black"/>
                <a:ea typeface="Archivo Black"/>
                <a:cs typeface="Archivo Black"/>
                <a:sym typeface="Archivo Black"/>
              </a:rPr>
              <a:t> system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24477" y="9668999"/>
            <a:ext cx="8395954" cy="383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IT22601056  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|  </a:t>
            </a:r>
            <a:r>
              <a:rPr lang="en-US" sz="230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wanniarachchi</a:t>
            </a: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w.a.d.p</a:t>
            </a: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 |  </a:t>
            </a: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25-26J-300</a:t>
            </a:r>
            <a:endParaRPr lang="en-US" sz="23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031491" y="9668999"/>
            <a:ext cx="851164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800536" y="96689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07/01/2026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71F1ADF-54D8-4CB4-F4FD-BA44FB4F9F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51" y="-638466"/>
            <a:ext cx="4125130" cy="2750087"/>
          </a:xfrm>
          <a:prstGeom prst="rect">
            <a:avLst/>
          </a:prstGeom>
        </p:spPr>
      </p:pic>
      <p:pic>
        <p:nvPicPr>
          <p:cNvPr id="18" name="Picture 1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9290BDF-C0FE-3A4A-B7F2-0CA78B187BB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133" t="4034" r="501" b="8648"/>
          <a:stretch>
            <a:fillRect/>
          </a:stretch>
        </p:blipFill>
        <p:spPr>
          <a:xfrm>
            <a:off x="12315932" y="2538868"/>
            <a:ext cx="4509808" cy="4452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03" y="5545"/>
            <a:ext cx="18266997" cy="10281456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917166" y="9668942"/>
            <a:ext cx="7409640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IT22601056 |  </a:t>
            </a:r>
            <a:r>
              <a:rPr lang="en-US" sz="230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wanniarachchi</a:t>
            </a: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w.a.d.p</a:t>
            </a: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 |  25-26J-300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1003" y="9533011"/>
            <a:ext cx="3917156" cy="703993"/>
            <a:chOff x="0" y="0"/>
            <a:chExt cx="5222875" cy="9386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18058" y="350834"/>
            <a:ext cx="14513433" cy="63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14"/>
              </a:lnSpc>
            </a:pPr>
            <a:r>
              <a:rPr lang="en-US" sz="4000">
                <a:solidFill>
                  <a:schemeClr val="tx2"/>
                </a:solidFill>
                <a:latin typeface="Archivo Black"/>
              </a:rPr>
              <a:t>AI Powered CHATBOT with Voice Recording system</a:t>
            </a:r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031491" y="9668999"/>
            <a:ext cx="851164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16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81103" y="3341790"/>
            <a:ext cx="9109743" cy="5805094"/>
            <a:chOff x="0" y="0"/>
            <a:chExt cx="11360811" cy="7239566"/>
          </a:xfrm>
        </p:grpSpPr>
        <p:sp>
          <p:nvSpPr>
            <p:cNvPr id="9" name="Freeform 9"/>
            <p:cNvSpPr/>
            <p:nvPr/>
          </p:nvSpPr>
          <p:spPr>
            <a:xfrm>
              <a:off x="24250" y="25825"/>
              <a:ext cx="11312290" cy="7188002"/>
            </a:xfrm>
            <a:custGeom>
              <a:avLst/>
              <a:gdLst/>
              <a:ahLst/>
              <a:cxnLst/>
              <a:rect l="l" t="t" r="r" b="b"/>
              <a:pathLst>
                <a:path w="11312290" h="7188002">
                  <a:moveTo>
                    <a:pt x="0" y="664783"/>
                  </a:moveTo>
                  <a:cubicBezTo>
                    <a:pt x="0" y="297635"/>
                    <a:pt x="280291" y="0"/>
                    <a:pt x="626058" y="0"/>
                  </a:cubicBezTo>
                  <a:lnTo>
                    <a:pt x="10686233" y="0"/>
                  </a:lnTo>
                  <a:cubicBezTo>
                    <a:pt x="11031999" y="0"/>
                    <a:pt x="11312291" y="297635"/>
                    <a:pt x="11312291" y="664783"/>
                  </a:cubicBezTo>
                  <a:lnTo>
                    <a:pt x="11312291" y="6523219"/>
                  </a:lnTo>
                  <a:cubicBezTo>
                    <a:pt x="11312291" y="6890367"/>
                    <a:pt x="11031999" y="7188002"/>
                    <a:pt x="10686233" y="7188002"/>
                  </a:cubicBezTo>
                  <a:lnTo>
                    <a:pt x="626058" y="7188002"/>
                  </a:lnTo>
                  <a:cubicBezTo>
                    <a:pt x="280291" y="7188002"/>
                    <a:pt x="0" y="6890367"/>
                    <a:pt x="0" y="6523219"/>
                  </a:cubicBezTo>
                  <a:close/>
                </a:path>
              </a:pathLst>
            </a:custGeom>
            <a:solidFill>
              <a:srgbClr val="FFFFFF">
                <a:alpha val="6274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1360790" cy="7239616"/>
            </a:xfrm>
            <a:custGeom>
              <a:avLst/>
              <a:gdLst/>
              <a:ahLst/>
              <a:cxnLst/>
              <a:rect l="l" t="t" r="r" b="b"/>
              <a:pathLst>
                <a:path w="11360790" h="7239616">
                  <a:moveTo>
                    <a:pt x="0" y="690608"/>
                  </a:moveTo>
                  <a:cubicBezTo>
                    <a:pt x="0" y="309041"/>
                    <a:pt x="291204" y="0"/>
                    <a:pt x="650308" y="0"/>
                  </a:cubicBezTo>
                  <a:lnTo>
                    <a:pt x="10710483" y="0"/>
                  </a:lnTo>
                  <a:lnTo>
                    <a:pt x="10710483" y="25825"/>
                  </a:lnTo>
                  <a:lnTo>
                    <a:pt x="10710483" y="0"/>
                  </a:lnTo>
                  <a:cubicBezTo>
                    <a:pt x="11069587" y="0"/>
                    <a:pt x="11360790" y="309041"/>
                    <a:pt x="11360790" y="690608"/>
                  </a:cubicBezTo>
                  <a:lnTo>
                    <a:pt x="11336541" y="690608"/>
                  </a:lnTo>
                  <a:lnTo>
                    <a:pt x="11360790" y="690608"/>
                  </a:lnTo>
                  <a:lnTo>
                    <a:pt x="11360790" y="6549044"/>
                  </a:lnTo>
                  <a:lnTo>
                    <a:pt x="11336541" y="6549044"/>
                  </a:lnTo>
                  <a:lnTo>
                    <a:pt x="11360790" y="6549044"/>
                  </a:lnTo>
                  <a:cubicBezTo>
                    <a:pt x="11360790" y="6930396"/>
                    <a:pt x="11069587" y="7239616"/>
                    <a:pt x="10710483" y="7239616"/>
                  </a:cubicBezTo>
                  <a:lnTo>
                    <a:pt x="10710483" y="7213827"/>
                  </a:lnTo>
                  <a:lnTo>
                    <a:pt x="10710483" y="7239616"/>
                  </a:lnTo>
                  <a:lnTo>
                    <a:pt x="650308" y="7239616"/>
                  </a:lnTo>
                  <a:lnTo>
                    <a:pt x="650308" y="7213827"/>
                  </a:lnTo>
                  <a:lnTo>
                    <a:pt x="650308" y="7239616"/>
                  </a:lnTo>
                  <a:cubicBezTo>
                    <a:pt x="291204" y="7239616"/>
                    <a:pt x="0" y="6930396"/>
                    <a:pt x="0" y="6549044"/>
                  </a:cubicBezTo>
                  <a:lnTo>
                    <a:pt x="0" y="690608"/>
                  </a:lnTo>
                  <a:lnTo>
                    <a:pt x="24250" y="690608"/>
                  </a:lnTo>
                  <a:lnTo>
                    <a:pt x="0" y="690608"/>
                  </a:lnTo>
                  <a:moveTo>
                    <a:pt x="48500" y="690608"/>
                  </a:moveTo>
                  <a:lnTo>
                    <a:pt x="48500" y="6549044"/>
                  </a:lnTo>
                  <a:lnTo>
                    <a:pt x="24250" y="6549044"/>
                  </a:lnTo>
                  <a:lnTo>
                    <a:pt x="48500" y="6549044"/>
                  </a:lnTo>
                  <a:cubicBezTo>
                    <a:pt x="48500" y="6901773"/>
                    <a:pt x="317879" y="7188002"/>
                    <a:pt x="650308" y="7188002"/>
                  </a:cubicBezTo>
                  <a:lnTo>
                    <a:pt x="10710483" y="7188002"/>
                  </a:lnTo>
                  <a:cubicBezTo>
                    <a:pt x="11042912" y="7188002"/>
                    <a:pt x="11312291" y="6901988"/>
                    <a:pt x="11312291" y="6549044"/>
                  </a:cubicBezTo>
                  <a:lnTo>
                    <a:pt x="11312291" y="690608"/>
                  </a:lnTo>
                  <a:cubicBezTo>
                    <a:pt x="11312291" y="337664"/>
                    <a:pt x="11042912" y="51650"/>
                    <a:pt x="10710483" y="51650"/>
                  </a:cubicBezTo>
                  <a:lnTo>
                    <a:pt x="650308" y="51650"/>
                  </a:lnTo>
                  <a:lnTo>
                    <a:pt x="650308" y="25825"/>
                  </a:lnTo>
                  <a:lnTo>
                    <a:pt x="650308" y="51650"/>
                  </a:lnTo>
                  <a:cubicBezTo>
                    <a:pt x="317879" y="51650"/>
                    <a:pt x="48500" y="337664"/>
                    <a:pt x="48500" y="690608"/>
                  </a:cubicBezTo>
                  <a:close/>
                </a:path>
              </a:pathLst>
            </a:custGeom>
            <a:solidFill>
              <a:srgbClr val="D8D4D4">
                <a:alpha val="6274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2275538"/>
            <a:ext cx="9053996" cy="907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 dirty="0">
                <a:solidFill>
                  <a:schemeClr val="tx2"/>
                </a:solidFill>
                <a:latin typeface="Canva Sans"/>
                <a:ea typeface="Canva Sans"/>
                <a:cs typeface="Canva Sans"/>
                <a:sym typeface="Canva Sans"/>
              </a:rPr>
              <a:t>How the Solution will address the Sub-Problem </a:t>
            </a:r>
          </a:p>
          <a:p>
            <a:pPr algn="l">
              <a:lnSpc>
                <a:spcPts val="3599"/>
              </a:lnSpc>
            </a:pPr>
            <a:r>
              <a:rPr lang="en-US" sz="2999" dirty="0">
                <a:solidFill>
                  <a:schemeClr val="tx2"/>
                </a:solidFill>
                <a:latin typeface="Canva Sans"/>
                <a:ea typeface="Canva Sans"/>
                <a:cs typeface="Canva Sans"/>
                <a:sym typeface="Canva Sans"/>
              </a:rPr>
              <a:t>/ Prototype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7175" y="3578225"/>
            <a:ext cx="8877599" cy="6699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r>
              <a:rPr lang="en-US" sz="2400" b="1">
                <a:ea typeface="+mn-lt"/>
                <a:cs typeface="+mn-lt"/>
              </a:rPr>
              <a:t> Direct Web Speech Integration:</a:t>
            </a:r>
            <a:r>
              <a:rPr lang="en-US" sz="2400">
                <a:ea typeface="+mn-lt"/>
                <a:cs typeface="+mn-lt"/>
              </a:rPr>
              <a:t> Eliminates </a:t>
            </a:r>
            <a:r>
              <a:rPr lang="en-US" sz="2400" b="1">
                <a:ea typeface="+mn-lt"/>
                <a:cs typeface="+mn-lt"/>
              </a:rPr>
              <a:t>Manual Processing   Latency</a:t>
            </a:r>
            <a:r>
              <a:rPr lang="en-US" sz="2400">
                <a:ea typeface="+mn-lt"/>
                <a:cs typeface="+mn-lt"/>
              </a:rPr>
              <a:t> by converting speech to text in real-time, replacing slow  handwriting</a:t>
            </a:r>
            <a:endParaRPr lang="en-US" sz="2400">
              <a:ea typeface="Calibri"/>
              <a:cs typeface="Calibri"/>
            </a:endParaRPr>
          </a:p>
          <a:p>
            <a:pPr>
              <a:lnSpc>
                <a:spcPts val="3499"/>
              </a:lnSpc>
            </a:pPr>
            <a:endParaRPr lang="en-US" sz="2200">
              <a:solidFill>
                <a:srgbClr val="000000"/>
              </a:solidFill>
              <a:latin typeface="Canva Sans"/>
              <a:ea typeface="+mn-lt"/>
              <a:cs typeface="+mn-lt"/>
            </a:endParaRPr>
          </a:p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ea typeface="+mn-lt"/>
                <a:cs typeface="+mn-lt"/>
              </a:rPr>
              <a:t>Privacy by Design (Local Storage):</a:t>
            </a: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 Solves </a:t>
            </a:r>
            <a:r>
              <a:rPr lang="en-US" sz="2400" b="1">
                <a:solidFill>
                  <a:srgbClr val="000000"/>
                </a:solidFill>
                <a:ea typeface="+mn-lt"/>
                <a:cs typeface="+mn-lt"/>
              </a:rPr>
              <a:t>Server-Side Privacy Risks</a:t>
            </a: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 by processing and storing data entirely within the browser</a:t>
            </a:r>
            <a:endParaRPr lang="en-US" sz="2400">
              <a:solidFill>
                <a:srgbClr val="000000"/>
              </a:solidFill>
              <a:latin typeface="Canva Sans"/>
              <a:ea typeface="Canva Sans"/>
              <a:cs typeface="Canva Sans"/>
            </a:endParaRPr>
          </a:p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ea typeface="+mn-lt"/>
                <a:cs typeface="+mn-lt"/>
              </a:rPr>
              <a:t>Regex Fixer &amp; Contextual AI:</a:t>
            </a: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 Overcomes </a:t>
            </a:r>
            <a:r>
              <a:rPr lang="en-US" sz="2400" b="1">
                <a:solidFill>
                  <a:srgbClr val="000000"/>
                </a:solidFill>
                <a:ea typeface="+mn-lt"/>
                <a:cs typeface="+mn-lt"/>
              </a:rPr>
              <a:t>Keyword Matching Limitations</a:t>
            </a: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 by understanding the user's intent even if they make spelling errors (e.g., "Lyson")</a:t>
            </a:r>
          </a:p>
          <a:p>
            <a:pPr marL="269240" lvl="1">
              <a:lnSpc>
                <a:spcPts val="3499"/>
              </a:lnSpc>
            </a:pPr>
            <a:endParaRPr lang="en-US" sz="2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ea typeface="+mn-lt"/>
                <a:cs typeface="+mn-lt"/>
              </a:rPr>
              <a:t>Multilingual Bridge (Google API):</a:t>
            </a: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 Breaks the </a:t>
            </a:r>
            <a:r>
              <a:rPr lang="en-US" sz="2400" b="1">
                <a:solidFill>
                  <a:srgbClr val="000000"/>
                </a:solidFill>
                <a:ea typeface="+mn-lt"/>
                <a:cs typeface="+mn-lt"/>
              </a:rPr>
              <a:t>Language Barrier</a:t>
            </a: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 by translating Sinhala queries to English for processing and returning answers in Sinhala</a:t>
            </a:r>
          </a:p>
          <a:p>
            <a:pPr marL="539115" lvl="1" indent="-269875">
              <a:lnSpc>
                <a:spcPts val="3499"/>
              </a:lnSpc>
              <a:buFont typeface="Arial"/>
              <a:buChar char="•"/>
            </a:pPr>
            <a:endParaRPr lang="en-US" sz="2400">
              <a:solidFill>
                <a:srgbClr val="000000"/>
              </a:solidFill>
              <a:latin typeface="Canva Sans"/>
              <a:ea typeface="+mn-lt"/>
              <a:cs typeface="+mn-lt"/>
            </a:endParaRPr>
          </a:p>
          <a:p>
            <a:pPr>
              <a:lnSpc>
                <a:spcPts val="3499"/>
              </a:lnSpc>
            </a:pPr>
            <a:endParaRPr lang="en-US" sz="2400">
              <a:solidFill>
                <a:srgbClr val="000000"/>
              </a:solidFill>
              <a:latin typeface="Canva Sans"/>
              <a:ea typeface="Calibri"/>
              <a:cs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0082696" y="3474106"/>
            <a:ext cx="7656640" cy="5672779"/>
            <a:chOff x="0" y="0"/>
            <a:chExt cx="12165312" cy="9013239"/>
          </a:xfrm>
        </p:grpSpPr>
        <p:sp>
          <p:nvSpPr>
            <p:cNvPr id="14" name="Freeform 14"/>
            <p:cNvSpPr/>
            <p:nvPr/>
          </p:nvSpPr>
          <p:spPr>
            <a:xfrm>
              <a:off x="25967" y="32152"/>
              <a:ext cx="12113355" cy="8949041"/>
            </a:xfrm>
            <a:custGeom>
              <a:avLst/>
              <a:gdLst/>
              <a:ahLst/>
              <a:cxnLst/>
              <a:rect l="l" t="t" r="r" b="b"/>
              <a:pathLst>
                <a:path w="12113355" h="8949041">
                  <a:moveTo>
                    <a:pt x="0" y="827653"/>
                  </a:moveTo>
                  <a:cubicBezTo>
                    <a:pt x="0" y="370555"/>
                    <a:pt x="300140" y="0"/>
                    <a:pt x="670392" y="0"/>
                  </a:cubicBezTo>
                  <a:lnTo>
                    <a:pt x="11442965" y="0"/>
                  </a:lnTo>
                  <a:cubicBezTo>
                    <a:pt x="11813217" y="0"/>
                    <a:pt x="12113356" y="370555"/>
                    <a:pt x="12113356" y="827653"/>
                  </a:cubicBezTo>
                  <a:lnTo>
                    <a:pt x="12113356" y="8121389"/>
                  </a:lnTo>
                  <a:cubicBezTo>
                    <a:pt x="12113356" y="8578487"/>
                    <a:pt x="11813217" y="8949042"/>
                    <a:pt x="11442965" y="8949042"/>
                  </a:cubicBezTo>
                  <a:lnTo>
                    <a:pt x="670392" y="8949042"/>
                  </a:lnTo>
                  <a:cubicBezTo>
                    <a:pt x="300140" y="8949042"/>
                    <a:pt x="0" y="8578487"/>
                    <a:pt x="0" y="8121389"/>
                  </a:cubicBezTo>
                  <a:close/>
                </a:path>
              </a:pathLst>
            </a:custGeom>
            <a:solidFill>
              <a:srgbClr val="FFFFFF">
                <a:alpha val="61961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12165291" cy="9013289"/>
            </a:xfrm>
            <a:custGeom>
              <a:avLst/>
              <a:gdLst/>
              <a:ahLst/>
              <a:cxnLst/>
              <a:rect l="l" t="t" r="r" b="b"/>
              <a:pathLst>
                <a:path w="12165291" h="9013289">
                  <a:moveTo>
                    <a:pt x="0" y="859805"/>
                  </a:moveTo>
                  <a:cubicBezTo>
                    <a:pt x="0" y="384755"/>
                    <a:pt x="311825" y="0"/>
                    <a:pt x="696359" y="0"/>
                  </a:cubicBezTo>
                  <a:lnTo>
                    <a:pt x="11468932" y="0"/>
                  </a:lnTo>
                  <a:lnTo>
                    <a:pt x="11468932" y="32152"/>
                  </a:lnTo>
                  <a:lnTo>
                    <a:pt x="11468932" y="0"/>
                  </a:lnTo>
                  <a:cubicBezTo>
                    <a:pt x="11853466" y="0"/>
                    <a:pt x="12165291" y="384755"/>
                    <a:pt x="12165291" y="859805"/>
                  </a:cubicBezTo>
                  <a:lnTo>
                    <a:pt x="12139323" y="859805"/>
                  </a:lnTo>
                  <a:lnTo>
                    <a:pt x="12165291" y="859805"/>
                  </a:lnTo>
                  <a:lnTo>
                    <a:pt x="12165291" y="8153541"/>
                  </a:lnTo>
                  <a:lnTo>
                    <a:pt x="12139323" y="8153541"/>
                  </a:lnTo>
                  <a:lnTo>
                    <a:pt x="12165291" y="8153541"/>
                  </a:lnTo>
                  <a:cubicBezTo>
                    <a:pt x="12165291" y="8628322"/>
                    <a:pt x="11853466" y="9013289"/>
                    <a:pt x="11468932" y="9013289"/>
                  </a:cubicBezTo>
                  <a:lnTo>
                    <a:pt x="11468932" y="8981194"/>
                  </a:lnTo>
                  <a:lnTo>
                    <a:pt x="11468932" y="9013289"/>
                  </a:lnTo>
                  <a:lnTo>
                    <a:pt x="696359" y="9013289"/>
                  </a:lnTo>
                  <a:lnTo>
                    <a:pt x="696359" y="8981194"/>
                  </a:lnTo>
                  <a:lnTo>
                    <a:pt x="696359" y="9013289"/>
                  </a:lnTo>
                  <a:cubicBezTo>
                    <a:pt x="311825" y="9013289"/>
                    <a:pt x="0" y="8628322"/>
                    <a:pt x="0" y="8153541"/>
                  </a:cubicBezTo>
                  <a:lnTo>
                    <a:pt x="0" y="859805"/>
                  </a:lnTo>
                  <a:lnTo>
                    <a:pt x="25967" y="859805"/>
                  </a:lnTo>
                  <a:lnTo>
                    <a:pt x="0" y="859805"/>
                  </a:lnTo>
                  <a:moveTo>
                    <a:pt x="51935" y="859805"/>
                  </a:moveTo>
                  <a:lnTo>
                    <a:pt x="51935" y="8153541"/>
                  </a:lnTo>
                  <a:lnTo>
                    <a:pt x="25967" y="8153541"/>
                  </a:lnTo>
                  <a:lnTo>
                    <a:pt x="51935" y="8153541"/>
                  </a:lnTo>
                  <a:cubicBezTo>
                    <a:pt x="51935" y="8592687"/>
                    <a:pt x="340389" y="8949041"/>
                    <a:pt x="696359" y="8949041"/>
                  </a:cubicBezTo>
                  <a:lnTo>
                    <a:pt x="11468932" y="8949041"/>
                  </a:lnTo>
                  <a:cubicBezTo>
                    <a:pt x="11824901" y="8949041"/>
                    <a:pt x="12113357" y="8592955"/>
                    <a:pt x="12113357" y="8153541"/>
                  </a:cubicBezTo>
                  <a:lnTo>
                    <a:pt x="12113357" y="859805"/>
                  </a:lnTo>
                  <a:cubicBezTo>
                    <a:pt x="12113357" y="420391"/>
                    <a:pt x="11824901" y="64304"/>
                    <a:pt x="11468932" y="64304"/>
                  </a:cubicBezTo>
                  <a:lnTo>
                    <a:pt x="696359" y="64304"/>
                  </a:lnTo>
                  <a:lnTo>
                    <a:pt x="696359" y="32152"/>
                  </a:lnTo>
                  <a:lnTo>
                    <a:pt x="696359" y="64304"/>
                  </a:lnTo>
                  <a:cubicBezTo>
                    <a:pt x="340389" y="64304"/>
                    <a:pt x="51935" y="420391"/>
                    <a:pt x="51935" y="859805"/>
                  </a:cubicBezTo>
                  <a:close/>
                </a:path>
              </a:pathLst>
            </a:custGeom>
            <a:solidFill>
              <a:srgbClr val="D8D4D4">
                <a:alpha val="61961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56420" y="2189813"/>
            <a:ext cx="9124069" cy="1109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2"/>
              </a:lnSpc>
            </a:pPr>
            <a:r>
              <a:rPr lang="en-US" sz="3000" dirty="0">
                <a:solidFill>
                  <a:schemeClr val="tx2"/>
                </a:solidFill>
                <a:latin typeface="Canva Sans"/>
                <a:ea typeface="Canva Sans"/>
                <a:cs typeface="Canva Sans"/>
                <a:sym typeface="Canva Sans"/>
              </a:rPr>
              <a:t>User Requirements addressed by the </a:t>
            </a:r>
          </a:p>
          <a:p>
            <a:pPr algn="l">
              <a:lnSpc>
                <a:spcPts val="4453"/>
              </a:lnSpc>
            </a:pPr>
            <a:r>
              <a:rPr lang="en-US" sz="3000" dirty="0">
                <a:solidFill>
                  <a:schemeClr val="tx2"/>
                </a:solidFill>
                <a:latin typeface="Canva Sans"/>
                <a:ea typeface="Canva Sans"/>
                <a:cs typeface="Canva Sans"/>
                <a:sym typeface="Canva Sans"/>
              </a:rPr>
              <a:t>solution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56420" y="3839754"/>
            <a:ext cx="7309191" cy="520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1980" lvl="1" indent="-342900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ea typeface="+mn-lt"/>
                <a:cs typeface="+mn-lt"/>
              </a:rPr>
              <a:t>Instant Support:</a:t>
            </a: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 Provides 24/7 real-time answers to user queries.</a:t>
            </a:r>
            <a:endParaRPr lang="en-US" sz="2400">
              <a:ea typeface="Calibri"/>
              <a:cs typeface="Calibri"/>
            </a:endParaRPr>
          </a:p>
          <a:p>
            <a:pPr marL="601980" lvl="1" indent="-342900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ea typeface="+mn-lt"/>
                <a:cs typeface="+mn-lt"/>
              </a:rPr>
              <a:t>User-Friendly Interface:</a:t>
            </a: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 Simplifies communication through an intuitive chat UI</a:t>
            </a:r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601980" lvl="1" indent="-342900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ea typeface="+mn-lt"/>
                <a:cs typeface="+mn-lt"/>
              </a:rPr>
              <a:t>Automated Guidance: </a:t>
            </a: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 easy Helps users navigate the system and need low of knowlage.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marL="601980" lvl="1" indent="-342900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ea typeface="+mn-lt"/>
                <a:cs typeface="+mn-lt"/>
              </a:rPr>
              <a:t>Accessibility:</a:t>
            </a: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 Fulfils the requirement for providing legal information in the user's native language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marL="601980" lvl="1" indent="-342900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ea typeface="+mn-lt"/>
                <a:cs typeface="+mn-lt"/>
              </a:rPr>
              <a:t>Easy Retrieval:</a:t>
            </a:r>
            <a:r>
              <a:rPr lang="en-US" sz="2400">
                <a:solidFill>
                  <a:srgbClr val="000000"/>
                </a:solidFill>
                <a:ea typeface="+mn-lt"/>
                <a:cs typeface="+mn-lt"/>
              </a:rPr>
              <a:t> Allows quick access to search and                view  past records usually users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Canva Sans"/>
              <a:ea typeface="Calibri"/>
              <a:cs typeface="Calibri"/>
            </a:endParaRPr>
          </a:p>
          <a:p>
            <a:pPr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800536" y="96689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07/01/2026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03" y="5544"/>
            <a:ext cx="18266997" cy="10312193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613744"/>
            <a:ext cx="3917156" cy="703993"/>
            <a:chOff x="0" y="0"/>
            <a:chExt cx="5222875" cy="938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8525" y="4009985"/>
            <a:ext cx="2765798" cy="2710537"/>
            <a:chOff x="0" y="0"/>
            <a:chExt cx="913148" cy="8949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3148" cy="894903"/>
            </a:xfrm>
            <a:custGeom>
              <a:avLst/>
              <a:gdLst/>
              <a:ahLst/>
              <a:cxnLst/>
              <a:rect l="l" t="t" r="r" b="b"/>
              <a:pathLst>
                <a:path w="913148" h="894903">
                  <a:moveTo>
                    <a:pt x="456574" y="0"/>
                  </a:moveTo>
                  <a:cubicBezTo>
                    <a:pt x="204415" y="0"/>
                    <a:pt x="0" y="200331"/>
                    <a:pt x="0" y="447451"/>
                  </a:cubicBezTo>
                  <a:cubicBezTo>
                    <a:pt x="0" y="694572"/>
                    <a:pt x="204415" y="894903"/>
                    <a:pt x="456574" y="894903"/>
                  </a:cubicBezTo>
                  <a:cubicBezTo>
                    <a:pt x="708732" y="894903"/>
                    <a:pt x="913148" y="694572"/>
                    <a:pt x="913148" y="447451"/>
                  </a:cubicBezTo>
                  <a:cubicBezTo>
                    <a:pt x="913148" y="200331"/>
                    <a:pt x="708732" y="0"/>
                    <a:pt x="4565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3320">
                    <a:alpha val="100000"/>
                  </a:srgbClr>
                </a:gs>
                <a:gs pos="50000">
                  <a:srgbClr val="268D7C">
                    <a:alpha val="100000"/>
                  </a:srgbClr>
                </a:gs>
                <a:gs pos="100000">
                  <a:srgbClr val="C2FFB4">
                    <a:alpha val="10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5608" y="36272"/>
              <a:ext cx="741932" cy="77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134427" y="9645213"/>
            <a:ext cx="851164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5016" y="4735689"/>
            <a:ext cx="2005162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Design Excellence/ Contribution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60196" y="9671942"/>
            <a:ext cx="7524017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IT22601056  </a:t>
            </a:r>
            <a:r>
              <a:rPr lang="en-US" sz="230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wanniarachchi</a:t>
            </a: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w.a.d.p</a:t>
            </a: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| | 25-26J-300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800536" y="96689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06/01/2026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09211" y="1003778"/>
            <a:ext cx="4569637" cy="2846004"/>
            <a:chOff x="0" y="-128961"/>
            <a:chExt cx="897264" cy="53848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770" y="-128961"/>
              <a:ext cx="878494" cy="538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38199" y="1926960"/>
            <a:ext cx="3457559" cy="1616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Integrated Interface</a:t>
            </a:r>
          </a:p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dirty="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 Clean Chat Box UI built for seamless user interaction and real-time support.</a:t>
            </a:r>
            <a:r>
              <a:rPr lang="en-US" sz="2300" dirty="0">
                <a:solidFill>
                  <a:srgbClr val="000000"/>
                </a:solidFill>
                <a:latin typeface="Canva Sans"/>
                <a:sym typeface="Canva Sans"/>
              </a:rPr>
              <a:t>.</a:t>
            </a:r>
            <a:endParaRPr lang="en-US" dirty="0"/>
          </a:p>
        </p:txBody>
      </p:sp>
      <p:grpSp>
        <p:nvGrpSpPr>
          <p:cNvPr id="16" name="Group 16"/>
          <p:cNvGrpSpPr/>
          <p:nvPr/>
        </p:nvGrpSpPr>
        <p:grpSpPr>
          <a:xfrm>
            <a:off x="4364091" y="3390900"/>
            <a:ext cx="3560709" cy="2380205"/>
            <a:chOff x="0" y="0"/>
            <a:chExt cx="812800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490506" y="3695700"/>
            <a:ext cx="3356905" cy="1616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b="1" dirty="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Structured Data Logging</a:t>
            </a:r>
          </a:p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dirty="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Robust Entry Record system ensuring accurate and secure data management.</a:t>
            </a:r>
            <a:endParaRPr lang="en-US" sz="23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4220936" y="6073382"/>
            <a:ext cx="4503585" cy="2710537"/>
            <a:chOff x="0" y="-47625"/>
            <a:chExt cx="812800" cy="45402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812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28600" y="7353300"/>
            <a:ext cx="3867805" cy="2156310"/>
            <a:chOff x="0" y="-47625"/>
            <a:chExt cx="805335" cy="448976"/>
          </a:xfrm>
        </p:grpSpPr>
        <p:sp>
          <p:nvSpPr>
            <p:cNvPr id="24" name="Freeform 24"/>
            <p:cNvSpPr/>
            <p:nvPr/>
          </p:nvSpPr>
          <p:spPr>
            <a:xfrm>
              <a:off x="0" y="26081"/>
              <a:ext cx="805335" cy="375270"/>
            </a:xfrm>
            <a:custGeom>
              <a:avLst/>
              <a:gdLst/>
              <a:ahLst/>
              <a:cxnLst/>
              <a:rect l="l" t="t" r="r" b="b"/>
              <a:pathLst>
                <a:path w="805335" h="375270">
                  <a:moveTo>
                    <a:pt x="602135" y="0"/>
                  </a:moveTo>
                  <a:cubicBezTo>
                    <a:pt x="714359" y="0"/>
                    <a:pt x="805335" y="84007"/>
                    <a:pt x="805335" y="187635"/>
                  </a:cubicBezTo>
                  <a:cubicBezTo>
                    <a:pt x="805335" y="291263"/>
                    <a:pt x="714359" y="375270"/>
                    <a:pt x="602135" y="375270"/>
                  </a:cubicBezTo>
                  <a:lnTo>
                    <a:pt x="203200" y="375270"/>
                  </a:lnTo>
                  <a:cubicBezTo>
                    <a:pt x="90976" y="375270"/>
                    <a:pt x="0" y="291263"/>
                    <a:pt x="0" y="187635"/>
                  </a:cubicBezTo>
                  <a:cubicBezTo>
                    <a:pt x="0" y="84007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 lIns="91440" tIns="45720" rIns="91440" bIns="45720" anchor="t"/>
            <a:lstStyle/>
            <a:p>
              <a:pPr algn="ctr"/>
              <a:endParaRPr lang="en-US" sz="2400" dirty="0">
                <a:ea typeface="+mn-lt"/>
                <a:cs typeface="+mn-lt"/>
              </a:endParaRPr>
            </a:p>
            <a:p>
              <a:pPr algn="ctr"/>
              <a:r>
                <a:rPr lang="en-US" sz="2400" dirty="0">
                  <a:ea typeface="+mn-lt"/>
                  <a:cs typeface="+mn-lt"/>
                </a:rPr>
                <a:t>Semantic Search</a:t>
              </a:r>
              <a:endParaRPr lang="en-US" dirty="0"/>
            </a:p>
            <a:p>
              <a:pPr algn="ctr"/>
              <a:endParaRPr lang="en-US" sz="2400" dirty="0">
                <a:ea typeface="+mn-lt"/>
                <a:cs typeface="+mn-lt"/>
              </a:endParaRPr>
            </a:p>
            <a:p>
              <a:pPr algn="ctr"/>
              <a:r>
                <a:rPr lang="en-US" sz="2400" dirty="0">
                  <a:ea typeface="+mn-lt"/>
                  <a:cs typeface="+mn-lt"/>
                </a:rPr>
                <a:t>all-MiniLM-L6-v2</a:t>
              </a:r>
              <a:endParaRPr lang="en-US" sz="2400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805335" cy="4228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800536" y="3947824"/>
            <a:ext cx="2829228" cy="2772699"/>
            <a:chOff x="0" y="0"/>
            <a:chExt cx="913148" cy="89490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13148" cy="894903"/>
            </a:xfrm>
            <a:custGeom>
              <a:avLst/>
              <a:gdLst/>
              <a:ahLst/>
              <a:cxnLst/>
              <a:rect l="l" t="t" r="r" b="b"/>
              <a:pathLst>
                <a:path w="913148" h="894903">
                  <a:moveTo>
                    <a:pt x="456574" y="0"/>
                  </a:moveTo>
                  <a:cubicBezTo>
                    <a:pt x="204415" y="0"/>
                    <a:pt x="0" y="200331"/>
                    <a:pt x="0" y="447451"/>
                  </a:cubicBezTo>
                  <a:cubicBezTo>
                    <a:pt x="0" y="694572"/>
                    <a:pt x="204415" y="894903"/>
                    <a:pt x="456574" y="894903"/>
                  </a:cubicBezTo>
                  <a:cubicBezTo>
                    <a:pt x="708732" y="894903"/>
                    <a:pt x="913148" y="694572"/>
                    <a:pt x="913148" y="447451"/>
                  </a:cubicBezTo>
                  <a:cubicBezTo>
                    <a:pt x="913148" y="200331"/>
                    <a:pt x="708732" y="0"/>
                    <a:pt x="4565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3320">
                    <a:alpha val="100000"/>
                  </a:srgbClr>
                </a:gs>
                <a:gs pos="50000">
                  <a:srgbClr val="268D7C">
                    <a:alpha val="100000"/>
                  </a:srgbClr>
                </a:gs>
                <a:gs pos="100000">
                  <a:srgbClr val="C2FFB4">
                    <a:alpha val="10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5608" y="36272"/>
              <a:ext cx="741932" cy="77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5156986" y="4464094"/>
            <a:ext cx="2176148" cy="138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User Feedback on Prototype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3958662" y="795616"/>
            <a:ext cx="3589489" cy="2770128"/>
            <a:chOff x="0" y="-47625"/>
            <a:chExt cx="812800" cy="45402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812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4097001" y="1379331"/>
            <a:ext cx="3286714" cy="1615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83"/>
              </a:lnSpc>
              <a:spcBef>
                <a:spcPct val="0"/>
              </a:spcBef>
            </a:pPr>
            <a:r>
              <a:rPr lang="en-US" sz="2250" b="1" dirty="0">
                <a:solidFill>
                  <a:srgbClr val="000000"/>
                </a:solidFill>
                <a:ea typeface="+mn-lt"/>
                <a:cs typeface="+mn-lt"/>
              </a:rPr>
              <a:t>Fast Response Times</a:t>
            </a:r>
            <a:r>
              <a:rPr lang="en-US" sz="2250" dirty="0">
                <a:solidFill>
                  <a:srgbClr val="000000"/>
                </a:solidFill>
                <a:ea typeface="+mn-lt"/>
                <a:cs typeface="+mn-lt"/>
              </a:rPr>
              <a:t> Positive feedback on the Chat Box's ability to provide instant assistance.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9881173" y="5335540"/>
            <a:ext cx="3961363" cy="221279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20"/>
              </a:lnSpc>
            </a:pPr>
            <a:endParaRPr/>
          </a:p>
        </p:txBody>
      </p:sp>
      <p:grpSp>
        <p:nvGrpSpPr>
          <p:cNvPr id="39" name="Group 39"/>
          <p:cNvGrpSpPr/>
          <p:nvPr/>
        </p:nvGrpSpPr>
        <p:grpSpPr>
          <a:xfrm>
            <a:off x="9423240" y="4279257"/>
            <a:ext cx="3845759" cy="2437614"/>
            <a:chOff x="0" y="-47625"/>
            <a:chExt cx="812800" cy="45402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47625"/>
              <a:ext cx="812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9456338" y="4838700"/>
            <a:ext cx="3903870" cy="1616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ea typeface="+mn-lt"/>
                <a:cs typeface="+mn-lt"/>
              </a:rPr>
              <a:t>Ease of Use</a:t>
            </a:r>
          </a:p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dirty="0">
                <a:solidFill>
                  <a:srgbClr val="000000"/>
                </a:solidFill>
                <a:ea typeface="+mn-lt"/>
                <a:cs typeface="+mn-lt"/>
              </a:rPr>
              <a:t>Users found the Entry Record interface intuitive for logging and retrieving information</a:t>
            </a:r>
            <a:endParaRPr lang="en-US" dirty="0"/>
          </a:p>
        </p:txBody>
      </p:sp>
      <p:grpSp>
        <p:nvGrpSpPr>
          <p:cNvPr id="43" name="Group 43"/>
          <p:cNvGrpSpPr/>
          <p:nvPr/>
        </p:nvGrpSpPr>
        <p:grpSpPr>
          <a:xfrm>
            <a:off x="13491322" y="7176063"/>
            <a:ext cx="4183873" cy="2489615"/>
            <a:chOff x="0" y="-47625"/>
            <a:chExt cx="812800" cy="45402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47625"/>
              <a:ext cx="812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3670571" y="7609653"/>
            <a:ext cx="3877580" cy="1616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ea typeface="+mn-lt"/>
                <a:cs typeface="+mn-lt"/>
              </a:rPr>
              <a:t>Clarity of Data</a:t>
            </a:r>
          </a:p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dirty="0">
                <a:solidFill>
                  <a:srgbClr val="000000"/>
                </a:solidFill>
                <a:ea typeface="+mn-lt"/>
                <a:cs typeface="+mn-lt"/>
              </a:rPr>
              <a:t>Users appreciated the clear organization of recorded entries for better traceability.</a:t>
            </a:r>
            <a:endParaRPr lang="en-US" dirty="0"/>
          </a:p>
        </p:txBody>
      </p:sp>
      <p:sp>
        <p:nvSpPr>
          <p:cNvPr id="47" name="TextBox 47"/>
          <p:cNvSpPr txBox="1"/>
          <p:nvPr/>
        </p:nvSpPr>
        <p:spPr>
          <a:xfrm>
            <a:off x="4677497" y="6545407"/>
            <a:ext cx="3552103" cy="2027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ea typeface="+mn-lt"/>
                <a:cs typeface="+mn-lt"/>
              </a:rPr>
              <a:t>API-Driven Backend:</a:t>
            </a:r>
            <a:r>
              <a:rPr lang="en-US" sz="2300" dirty="0">
                <a:solidFill>
                  <a:srgbClr val="000000"/>
                </a:solidFill>
                <a:ea typeface="+mn-lt"/>
                <a:cs typeface="+mn-lt"/>
              </a:rPr>
              <a:t> Well-structured communication between the chat interface and the record-keeping database</a:t>
            </a:r>
            <a:endParaRPr lang="en-US" dirty="0"/>
          </a:p>
        </p:txBody>
      </p:sp>
      <p:sp>
        <p:nvSpPr>
          <p:cNvPr id="48" name="TextBox 48"/>
          <p:cNvSpPr txBox="1"/>
          <p:nvPr/>
        </p:nvSpPr>
        <p:spPr>
          <a:xfrm>
            <a:off x="430779" y="145883"/>
            <a:ext cx="17650509" cy="63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14"/>
              </a:lnSpc>
            </a:pPr>
            <a:r>
              <a:rPr lang="en-US" sz="4000">
                <a:solidFill>
                  <a:schemeClr val="tx2"/>
                </a:solidFill>
                <a:latin typeface="Archivo Black"/>
                <a:sym typeface="Archivo Black"/>
              </a:rPr>
              <a:t>AI Powered CHATBOT with Voice Recording </a:t>
            </a:r>
            <a:r>
              <a:rPr lang="en-US" sz="4000" err="1">
                <a:solidFill>
                  <a:schemeClr val="tx2"/>
                </a:solidFill>
                <a:latin typeface="Archivo Black"/>
                <a:sym typeface="Archivo Black"/>
              </a:rPr>
              <a:t>seystem</a:t>
            </a:r>
            <a:r>
              <a:rPr lang="en-US" sz="4000">
                <a:solidFill>
                  <a:schemeClr val="tx2"/>
                </a:solidFill>
                <a:latin typeface="Archivo Black"/>
                <a:sym typeface="Archivo Black"/>
              </a:rPr>
              <a:t> </a:t>
            </a:r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03" y="1"/>
            <a:ext cx="18266997" cy="10287000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1003" y="9533011"/>
            <a:ext cx="3917156" cy="703993"/>
            <a:chOff x="0" y="0"/>
            <a:chExt cx="5222875" cy="938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917166" y="9668942"/>
            <a:ext cx="6670853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IT22601056 |  </a:t>
            </a:r>
            <a:r>
              <a:rPr lang="en-US" sz="230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wanni</a:t>
            </a: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30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arachchi</a:t>
            </a: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.|  25-26J-300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32472" y="9533011"/>
            <a:ext cx="3917156" cy="703993"/>
            <a:chOff x="0" y="0"/>
            <a:chExt cx="5222875" cy="9386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031491" y="9668999"/>
            <a:ext cx="851164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48582" y="96689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07/01/2026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688F9F2B-CC14-EF16-981B-283789EDFAD6}"/>
              </a:ext>
            </a:extLst>
          </p:cNvPr>
          <p:cNvSpPr txBox="1"/>
          <p:nvPr/>
        </p:nvSpPr>
        <p:spPr>
          <a:xfrm>
            <a:off x="21003" y="122533"/>
            <a:ext cx="18261408" cy="631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14"/>
              </a:lnSpc>
            </a:pPr>
            <a:r>
              <a:rPr lang="en-US" sz="4000" dirty="0">
                <a:solidFill>
                  <a:schemeClr val="tx2"/>
                </a:solidFill>
                <a:latin typeface="Archivo Black"/>
              </a:rPr>
              <a:t>AI Powered CHATBOT with Voice Recording system</a:t>
            </a:r>
            <a:endParaRPr lang="en-US" dirty="0"/>
          </a:p>
        </p:txBody>
      </p:sp>
      <p:pic>
        <p:nvPicPr>
          <p:cNvPr id="12" name="Picture 11" descr="A diagram of a chat box&#10;&#10;AI-generated content may be incorrect.">
            <a:extLst>
              <a:ext uri="{FF2B5EF4-FFF2-40B4-BE49-F238E27FC236}">
                <a16:creationId xmlns:a16="http://schemas.microsoft.com/office/drawing/2014/main" id="{FD527033-60CD-16CF-F69C-F46ABE377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667" y="1034016"/>
            <a:ext cx="15032665" cy="8218967"/>
          </a:xfrm>
          <a:prstGeom prst="rect">
            <a:avLst/>
          </a:prstGeom>
        </p:spPr>
      </p:pic>
      <p:pic>
        <p:nvPicPr>
          <p:cNvPr id="10" name="Picture 9" descr="A blue and black logo&#10;&#10;AI-generated content may be incorrect.">
            <a:extLst>
              <a:ext uri="{FF2B5EF4-FFF2-40B4-BE49-F238E27FC236}">
                <a16:creationId xmlns:a16="http://schemas.microsoft.com/office/drawing/2014/main" id="{9E39CA3B-A033-B187-E040-1FC84DE18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477" y="7588476"/>
            <a:ext cx="3407433" cy="224504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03" y="5545"/>
            <a:ext cx="18266997" cy="10281456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21003" y="9533011"/>
            <a:ext cx="3917156" cy="703993"/>
            <a:chOff x="0" y="0"/>
            <a:chExt cx="5222875" cy="938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917166" y="9668942"/>
            <a:ext cx="6670853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IT22313270 |  Induwara YGY|  25-26J-300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031491" y="9668999"/>
            <a:ext cx="851164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19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32472" y="9533011"/>
            <a:ext cx="3917156" cy="703993"/>
            <a:chOff x="0" y="0"/>
            <a:chExt cx="5222875" cy="9386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288748" y="3571575"/>
            <a:ext cx="11912323" cy="393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98"/>
              </a:lnSpc>
            </a:pPr>
            <a:r>
              <a:rPr lang="en-US" sz="16572" dirty="0">
                <a:solidFill>
                  <a:schemeClr val="tx2"/>
                </a:solidFill>
                <a:latin typeface="League Gothic"/>
                <a:ea typeface="League Gothic"/>
                <a:cs typeface="League Gothic"/>
                <a:sym typeface="League Gothic"/>
              </a:rPr>
              <a:t>COMMERCIALIZATION</a:t>
            </a:r>
          </a:p>
          <a:p>
            <a:pPr algn="ctr">
              <a:lnSpc>
                <a:spcPts val="14914"/>
              </a:lnSpc>
            </a:pPr>
            <a:r>
              <a:rPr lang="en-US" sz="16572" dirty="0">
                <a:solidFill>
                  <a:schemeClr val="tx2"/>
                </a:solidFill>
                <a:latin typeface="League Gothic"/>
                <a:ea typeface="League Gothic"/>
                <a:cs typeface="League Gothic"/>
                <a:sym typeface="League Gothic"/>
              </a:rPr>
              <a:t>PLAN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800536" y="96689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06/01/2026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F2A5EA-E4A4-1F31-7E2C-4E4C7C910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51" y="-638466"/>
            <a:ext cx="4125130" cy="27500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03" y="5545"/>
            <a:ext cx="18266997" cy="10281456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003" y="9533011"/>
            <a:ext cx="3917156" cy="703993"/>
            <a:chOff x="0" y="0"/>
            <a:chExt cx="5222875" cy="938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3482" y="2096965"/>
            <a:ext cx="9205158" cy="2124964"/>
            <a:chOff x="0" y="0"/>
            <a:chExt cx="11479803" cy="2223745"/>
          </a:xfrm>
        </p:grpSpPr>
        <p:sp>
          <p:nvSpPr>
            <p:cNvPr id="6" name="Freeform 6"/>
            <p:cNvSpPr/>
            <p:nvPr/>
          </p:nvSpPr>
          <p:spPr>
            <a:xfrm>
              <a:off x="24504" y="7933"/>
              <a:ext cx="11430774" cy="2207906"/>
            </a:xfrm>
            <a:custGeom>
              <a:avLst/>
              <a:gdLst/>
              <a:ahLst/>
              <a:cxnLst/>
              <a:rect l="l" t="t" r="r" b="b"/>
              <a:pathLst>
                <a:path w="11430774" h="2207906">
                  <a:moveTo>
                    <a:pt x="0" y="204198"/>
                  </a:moveTo>
                  <a:cubicBezTo>
                    <a:pt x="0" y="91423"/>
                    <a:pt x="283227" y="0"/>
                    <a:pt x="632615" y="0"/>
                  </a:cubicBezTo>
                  <a:lnTo>
                    <a:pt x="10798159" y="0"/>
                  </a:lnTo>
                  <a:cubicBezTo>
                    <a:pt x="11147547" y="0"/>
                    <a:pt x="11430774" y="91423"/>
                    <a:pt x="11430774" y="204198"/>
                  </a:cubicBezTo>
                  <a:lnTo>
                    <a:pt x="11430774" y="2003707"/>
                  </a:lnTo>
                  <a:cubicBezTo>
                    <a:pt x="11430774" y="2116482"/>
                    <a:pt x="11147547" y="2207906"/>
                    <a:pt x="10798159" y="2207906"/>
                  </a:cubicBezTo>
                  <a:lnTo>
                    <a:pt x="632615" y="2207906"/>
                  </a:lnTo>
                  <a:cubicBezTo>
                    <a:pt x="283227" y="2207906"/>
                    <a:pt x="0" y="2116482"/>
                    <a:pt x="0" y="2003707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1479783" cy="2223795"/>
            </a:xfrm>
            <a:custGeom>
              <a:avLst/>
              <a:gdLst/>
              <a:ahLst/>
              <a:cxnLst/>
              <a:rect l="l" t="t" r="r" b="b"/>
              <a:pathLst>
                <a:path w="11479783" h="2223795">
                  <a:moveTo>
                    <a:pt x="0" y="212131"/>
                  </a:moveTo>
                  <a:cubicBezTo>
                    <a:pt x="0" y="94927"/>
                    <a:pt x="294254" y="0"/>
                    <a:pt x="657119" y="0"/>
                  </a:cubicBezTo>
                  <a:lnTo>
                    <a:pt x="10822663" y="0"/>
                  </a:lnTo>
                  <a:lnTo>
                    <a:pt x="10822663" y="7933"/>
                  </a:lnTo>
                  <a:lnTo>
                    <a:pt x="10822663" y="0"/>
                  </a:lnTo>
                  <a:cubicBezTo>
                    <a:pt x="11185530" y="0"/>
                    <a:pt x="11479783" y="94927"/>
                    <a:pt x="11479783" y="212131"/>
                  </a:cubicBezTo>
                  <a:lnTo>
                    <a:pt x="11455278" y="212131"/>
                  </a:lnTo>
                  <a:lnTo>
                    <a:pt x="11479783" y="212131"/>
                  </a:lnTo>
                  <a:lnTo>
                    <a:pt x="11479783" y="2011640"/>
                  </a:lnTo>
                  <a:lnTo>
                    <a:pt x="11455278" y="2011640"/>
                  </a:lnTo>
                  <a:lnTo>
                    <a:pt x="11479783" y="2011640"/>
                  </a:lnTo>
                  <a:cubicBezTo>
                    <a:pt x="11479783" y="2128778"/>
                    <a:pt x="11185530" y="2223795"/>
                    <a:pt x="10822663" y="2223795"/>
                  </a:cubicBezTo>
                  <a:lnTo>
                    <a:pt x="10822663" y="2215839"/>
                  </a:lnTo>
                  <a:lnTo>
                    <a:pt x="10822663" y="2223795"/>
                  </a:lnTo>
                  <a:lnTo>
                    <a:pt x="657119" y="2223795"/>
                  </a:lnTo>
                  <a:lnTo>
                    <a:pt x="657119" y="2215839"/>
                  </a:lnTo>
                  <a:lnTo>
                    <a:pt x="657119" y="2223795"/>
                  </a:lnTo>
                  <a:cubicBezTo>
                    <a:pt x="294254" y="2223795"/>
                    <a:pt x="0" y="2128778"/>
                    <a:pt x="0" y="2011640"/>
                  </a:cubicBezTo>
                  <a:lnTo>
                    <a:pt x="0" y="212131"/>
                  </a:lnTo>
                  <a:lnTo>
                    <a:pt x="24504" y="212131"/>
                  </a:lnTo>
                  <a:lnTo>
                    <a:pt x="0" y="212131"/>
                  </a:lnTo>
                  <a:moveTo>
                    <a:pt x="49008" y="212131"/>
                  </a:moveTo>
                  <a:lnTo>
                    <a:pt x="49008" y="2011640"/>
                  </a:lnTo>
                  <a:lnTo>
                    <a:pt x="24504" y="2011640"/>
                  </a:lnTo>
                  <a:lnTo>
                    <a:pt x="49008" y="2011640"/>
                  </a:lnTo>
                  <a:cubicBezTo>
                    <a:pt x="49008" y="2119986"/>
                    <a:pt x="321208" y="2207906"/>
                    <a:pt x="657119" y="2207906"/>
                  </a:cubicBezTo>
                  <a:lnTo>
                    <a:pt x="10822663" y="2207906"/>
                  </a:lnTo>
                  <a:cubicBezTo>
                    <a:pt x="11158575" y="2207906"/>
                    <a:pt x="11430775" y="2120053"/>
                    <a:pt x="11430775" y="2011640"/>
                  </a:cubicBezTo>
                  <a:lnTo>
                    <a:pt x="11430775" y="212131"/>
                  </a:lnTo>
                  <a:cubicBezTo>
                    <a:pt x="11430775" y="103719"/>
                    <a:pt x="11158575" y="15865"/>
                    <a:pt x="10822663" y="15865"/>
                  </a:cubicBezTo>
                  <a:lnTo>
                    <a:pt x="657119" y="15865"/>
                  </a:lnTo>
                  <a:lnTo>
                    <a:pt x="657119" y="7933"/>
                  </a:lnTo>
                  <a:lnTo>
                    <a:pt x="657119" y="15865"/>
                  </a:lnTo>
                  <a:cubicBezTo>
                    <a:pt x="321208" y="15865"/>
                    <a:pt x="49008" y="103719"/>
                    <a:pt x="49008" y="212131"/>
                  </a:cubicBezTo>
                  <a:close/>
                </a:path>
              </a:pathLst>
            </a:custGeom>
            <a:solidFill>
              <a:srgbClr val="D8D4D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92939" y="4923297"/>
            <a:ext cx="9205158" cy="1900661"/>
            <a:chOff x="0" y="0"/>
            <a:chExt cx="11479803" cy="2370324"/>
          </a:xfrm>
        </p:grpSpPr>
        <p:sp>
          <p:nvSpPr>
            <p:cNvPr id="9" name="Freeform 9"/>
            <p:cNvSpPr/>
            <p:nvPr/>
          </p:nvSpPr>
          <p:spPr>
            <a:xfrm>
              <a:off x="24504" y="8455"/>
              <a:ext cx="11430774" cy="2353442"/>
            </a:xfrm>
            <a:custGeom>
              <a:avLst/>
              <a:gdLst/>
              <a:ahLst/>
              <a:cxnLst/>
              <a:rect l="l" t="t" r="r" b="b"/>
              <a:pathLst>
                <a:path w="11430774" h="2353442">
                  <a:moveTo>
                    <a:pt x="0" y="217659"/>
                  </a:moveTo>
                  <a:cubicBezTo>
                    <a:pt x="0" y="97450"/>
                    <a:pt x="283227" y="0"/>
                    <a:pt x="632615" y="0"/>
                  </a:cubicBezTo>
                  <a:lnTo>
                    <a:pt x="10798159" y="0"/>
                  </a:lnTo>
                  <a:cubicBezTo>
                    <a:pt x="11147547" y="0"/>
                    <a:pt x="11430774" y="97450"/>
                    <a:pt x="11430774" y="217659"/>
                  </a:cubicBezTo>
                  <a:lnTo>
                    <a:pt x="11430774" y="2135784"/>
                  </a:lnTo>
                  <a:cubicBezTo>
                    <a:pt x="11430774" y="2255993"/>
                    <a:pt x="11147547" y="2353442"/>
                    <a:pt x="10798159" y="2353442"/>
                  </a:cubicBezTo>
                  <a:lnTo>
                    <a:pt x="632615" y="2353442"/>
                  </a:lnTo>
                  <a:cubicBezTo>
                    <a:pt x="283227" y="2353442"/>
                    <a:pt x="0" y="2255993"/>
                    <a:pt x="0" y="2135784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1479783" cy="2370375"/>
            </a:xfrm>
            <a:custGeom>
              <a:avLst/>
              <a:gdLst/>
              <a:ahLst/>
              <a:cxnLst/>
              <a:rect l="l" t="t" r="r" b="b"/>
              <a:pathLst>
                <a:path w="11479783" h="2370375">
                  <a:moveTo>
                    <a:pt x="0" y="226114"/>
                  </a:moveTo>
                  <a:cubicBezTo>
                    <a:pt x="0" y="101184"/>
                    <a:pt x="294254" y="0"/>
                    <a:pt x="657119" y="0"/>
                  </a:cubicBezTo>
                  <a:lnTo>
                    <a:pt x="10822663" y="0"/>
                  </a:lnTo>
                  <a:lnTo>
                    <a:pt x="10822663" y="8455"/>
                  </a:lnTo>
                  <a:lnTo>
                    <a:pt x="10822663" y="0"/>
                  </a:lnTo>
                  <a:cubicBezTo>
                    <a:pt x="11185530" y="0"/>
                    <a:pt x="11479783" y="101184"/>
                    <a:pt x="11479783" y="226114"/>
                  </a:cubicBezTo>
                  <a:lnTo>
                    <a:pt x="11455278" y="226114"/>
                  </a:lnTo>
                  <a:lnTo>
                    <a:pt x="11479783" y="226114"/>
                  </a:lnTo>
                  <a:lnTo>
                    <a:pt x="11479783" y="2144239"/>
                  </a:lnTo>
                  <a:lnTo>
                    <a:pt x="11455278" y="2144239"/>
                  </a:lnTo>
                  <a:lnTo>
                    <a:pt x="11479783" y="2144239"/>
                  </a:lnTo>
                  <a:cubicBezTo>
                    <a:pt x="11479783" y="2269098"/>
                    <a:pt x="11185530" y="2370375"/>
                    <a:pt x="10822663" y="2370375"/>
                  </a:cubicBezTo>
                  <a:lnTo>
                    <a:pt x="10822663" y="2361897"/>
                  </a:lnTo>
                  <a:lnTo>
                    <a:pt x="10822663" y="2370375"/>
                  </a:lnTo>
                  <a:lnTo>
                    <a:pt x="657119" y="2370375"/>
                  </a:lnTo>
                  <a:lnTo>
                    <a:pt x="657119" y="2361897"/>
                  </a:lnTo>
                  <a:lnTo>
                    <a:pt x="657119" y="2370375"/>
                  </a:lnTo>
                  <a:cubicBezTo>
                    <a:pt x="294254" y="2370375"/>
                    <a:pt x="0" y="2269098"/>
                    <a:pt x="0" y="2144239"/>
                  </a:cubicBezTo>
                  <a:lnTo>
                    <a:pt x="0" y="226114"/>
                  </a:lnTo>
                  <a:lnTo>
                    <a:pt x="24504" y="226114"/>
                  </a:lnTo>
                  <a:lnTo>
                    <a:pt x="0" y="226114"/>
                  </a:lnTo>
                  <a:moveTo>
                    <a:pt x="49008" y="226114"/>
                  </a:moveTo>
                  <a:lnTo>
                    <a:pt x="49008" y="2144239"/>
                  </a:lnTo>
                  <a:lnTo>
                    <a:pt x="24504" y="2144239"/>
                  </a:lnTo>
                  <a:lnTo>
                    <a:pt x="49008" y="2144239"/>
                  </a:lnTo>
                  <a:cubicBezTo>
                    <a:pt x="49008" y="2259727"/>
                    <a:pt x="321208" y="2353442"/>
                    <a:pt x="657119" y="2353442"/>
                  </a:cubicBezTo>
                  <a:lnTo>
                    <a:pt x="10822663" y="2353442"/>
                  </a:lnTo>
                  <a:cubicBezTo>
                    <a:pt x="11158575" y="2353442"/>
                    <a:pt x="11430775" y="2259797"/>
                    <a:pt x="11430775" y="2144239"/>
                  </a:cubicBezTo>
                  <a:lnTo>
                    <a:pt x="11430775" y="226114"/>
                  </a:lnTo>
                  <a:cubicBezTo>
                    <a:pt x="11430775" y="110555"/>
                    <a:pt x="11158575" y="16911"/>
                    <a:pt x="10822663" y="16911"/>
                  </a:cubicBezTo>
                  <a:lnTo>
                    <a:pt x="657119" y="16911"/>
                  </a:lnTo>
                  <a:lnTo>
                    <a:pt x="657119" y="8455"/>
                  </a:lnTo>
                  <a:lnTo>
                    <a:pt x="657119" y="16911"/>
                  </a:lnTo>
                  <a:cubicBezTo>
                    <a:pt x="321208" y="16911"/>
                    <a:pt x="49008" y="110555"/>
                    <a:pt x="49008" y="226114"/>
                  </a:cubicBezTo>
                  <a:close/>
                </a:path>
              </a:pathLst>
            </a:custGeom>
            <a:solidFill>
              <a:srgbClr val="D8D4D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92939" y="7758554"/>
            <a:ext cx="9205158" cy="1542118"/>
            <a:chOff x="0" y="0"/>
            <a:chExt cx="11479803" cy="1923184"/>
          </a:xfrm>
        </p:grpSpPr>
        <p:sp>
          <p:nvSpPr>
            <p:cNvPr id="14" name="Freeform 14"/>
            <p:cNvSpPr/>
            <p:nvPr/>
          </p:nvSpPr>
          <p:spPr>
            <a:xfrm>
              <a:off x="24504" y="6860"/>
              <a:ext cx="11430774" cy="1909486"/>
            </a:xfrm>
            <a:custGeom>
              <a:avLst/>
              <a:gdLst/>
              <a:ahLst/>
              <a:cxnLst/>
              <a:rect l="l" t="t" r="r" b="b"/>
              <a:pathLst>
                <a:path w="11430774" h="1909486">
                  <a:moveTo>
                    <a:pt x="0" y="176599"/>
                  </a:moveTo>
                  <a:cubicBezTo>
                    <a:pt x="0" y="79067"/>
                    <a:pt x="283227" y="0"/>
                    <a:pt x="632615" y="0"/>
                  </a:cubicBezTo>
                  <a:lnTo>
                    <a:pt x="10798159" y="0"/>
                  </a:lnTo>
                  <a:cubicBezTo>
                    <a:pt x="11147547" y="0"/>
                    <a:pt x="11430774" y="79067"/>
                    <a:pt x="11430774" y="176599"/>
                  </a:cubicBezTo>
                  <a:lnTo>
                    <a:pt x="11430774" y="1732887"/>
                  </a:lnTo>
                  <a:cubicBezTo>
                    <a:pt x="11430774" y="1830420"/>
                    <a:pt x="11147547" y="1909486"/>
                    <a:pt x="10798159" y="1909486"/>
                  </a:cubicBezTo>
                  <a:lnTo>
                    <a:pt x="632615" y="1909486"/>
                  </a:lnTo>
                  <a:cubicBezTo>
                    <a:pt x="283227" y="1909486"/>
                    <a:pt x="0" y="1830420"/>
                    <a:pt x="0" y="1732887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11479783" cy="1923235"/>
            </a:xfrm>
            <a:custGeom>
              <a:avLst/>
              <a:gdLst/>
              <a:ahLst/>
              <a:cxnLst/>
              <a:rect l="l" t="t" r="r" b="b"/>
              <a:pathLst>
                <a:path w="11479783" h="1923235">
                  <a:moveTo>
                    <a:pt x="0" y="183459"/>
                  </a:moveTo>
                  <a:cubicBezTo>
                    <a:pt x="0" y="82096"/>
                    <a:pt x="294254" y="0"/>
                    <a:pt x="657119" y="0"/>
                  </a:cubicBezTo>
                  <a:lnTo>
                    <a:pt x="10822663" y="0"/>
                  </a:lnTo>
                  <a:lnTo>
                    <a:pt x="10822663" y="6860"/>
                  </a:lnTo>
                  <a:lnTo>
                    <a:pt x="10822663" y="0"/>
                  </a:lnTo>
                  <a:cubicBezTo>
                    <a:pt x="11185530" y="0"/>
                    <a:pt x="11479783" y="82096"/>
                    <a:pt x="11479783" y="183459"/>
                  </a:cubicBezTo>
                  <a:lnTo>
                    <a:pt x="11455278" y="183459"/>
                  </a:lnTo>
                  <a:lnTo>
                    <a:pt x="11479783" y="183459"/>
                  </a:lnTo>
                  <a:lnTo>
                    <a:pt x="11479783" y="1739747"/>
                  </a:lnTo>
                  <a:lnTo>
                    <a:pt x="11455278" y="1739747"/>
                  </a:lnTo>
                  <a:lnTo>
                    <a:pt x="11479783" y="1739747"/>
                  </a:lnTo>
                  <a:cubicBezTo>
                    <a:pt x="11479783" y="1841053"/>
                    <a:pt x="11185530" y="1923235"/>
                    <a:pt x="10822663" y="1923235"/>
                  </a:cubicBezTo>
                  <a:lnTo>
                    <a:pt x="10822663" y="1916346"/>
                  </a:lnTo>
                  <a:lnTo>
                    <a:pt x="10822663" y="1923235"/>
                  </a:lnTo>
                  <a:lnTo>
                    <a:pt x="657119" y="1923235"/>
                  </a:lnTo>
                  <a:lnTo>
                    <a:pt x="657119" y="1916346"/>
                  </a:lnTo>
                  <a:lnTo>
                    <a:pt x="657119" y="1923235"/>
                  </a:lnTo>
                  <a:cubicBezTo>
                    <a:pt x="294254" y="1923235"/>
                    <a:pt x="0" y="1841053"/>
                    <a:pt x="0" y="1739747"/>
                  </a:cubicBezTo>
                  <a:lnTo>
                    <a:pt x="0" y="183459"/>
                  </a:lnTo>
                  <a:lnTo>
                    <a:pt x="24504" y="183459"/>
                  </a:lnTo>
                  <a:lnTo>
                    <a:pt x="0" y="183459"/>
                  </a:lnTo>
                  <a:moveTo>
                    <a:pt x="49008" y="183459"/>
                  </a:moveTo>
                  <a:lnTo>
                    <a:pt x="49008" y="1739747"/>
                  </a:lnTo>
                  <a:lnTo>
                    <a:pt x="24504" y="1739747"/>
                  </a:lnTo>
                  <a:lnTo>
                    <a:pt x="49008" y="1739747"/>
                  </a:lnTo>
                  <a:cubicBezTo>
                    <a:pt x="49008" y="1833450"/>
                    <a:pt x="321208" y="1909486"/>
                    <a:pt x="657119" y="1909486"/>
                  </a:cubicBezTo>
                  <a:lnTo>
                    <a:pt x="10822663" y="1909486"/>
                  </a:lnTo>
                  <a:cubicBezTo>
                    <a:pt x="11158575" y="1909486"/>
                    <a:pt x="11430775" y="1833507"/>
                    <a:pt x="11430775" y="1739747"/>
                  </a:cubicBezTo>
                  <a:lnTo>
                    <a:pt x="11430775" y="183459"/>
                  </a:lnTo>
                  <a:cubicBezTo>
                    <a:pt x="11430775" y="89700"/>
                    <a:pt x="11158575" y="13721"/>
                    <a:pt x="10822663" y="13721"/>
                  </a:cubicBezTo>
                  <a:lnTo>
                    <a:pt x="657119" y="13721"/>
                  </a:lnTo>
                  <a:lnTo>
                    <a:pt x="657119" y="6860"/>
                  </a:lnTo>
                  <a:lnTo>
                    <a:pt x="657119" y="13721"/>
                  </a:lnTo>
                  <a:cubicBezTo>
                    <a:pt x="321208" y="13721"/>
                    <a:pt x="49008" y="89700"/>
                    <a:pt x="49008" y="183459"/>
                  </a:cubicBezTo>
                  <a:close/>
                </a:path>
              </a:pathLst>
            </a:custGeom>
            <a:solidFill>
              <a:srgbClr val="D8D4D4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89371" y="7176786"/>
            <a:ext cx="7550133" cy="481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chemeClr val="tx2"/>
                </a:solidFill>
                <a:latin typeface="Canva Sans"/>
                <a:ea typeface="Canva Sans"/>
                <a:cs typeface="Canva Sans"/>
                <a:sym typeface="Canva Sans"/>
              </a:rPr>
              <a:t>Who while be benefited by the solution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81633" y="310021"/>
            <a:ext cx="4515743" cy="1104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99"/>
              </a:lnSpc>
            </a:pPr>
            <a:r>
              <a:rPr lang="en-US" sz="8999" dirty="0">
                <a:solidFill>
                  <a:schemeClr val="tx2"/>
                </a:solidFill>
                <a:latin typeface="League Gothic"/>
                <a:ea typeface="League Gothic"/>
                <a:cs typeface="League Gothic"/>
                <a:sym typeface="League Gothic"/>
              </a:rPr>
              <a:t>INTRODUCTION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066212" y="9621428"/>
            <a:ext cx="851164" cy="43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89371" y="1444201"/>
            <a:ext cx="5415182" cy="481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chemeClr val="tx2"/>
                </a:solidFill>
                <a:latin typeface="Canva Sans"/>
                <a:ea typeface="Canva Sans"/>
                <a:cs typeface="Canva Sans"/>
                <a:sym typeface="Canva Sans"/>
              </a:rPr>
              <a:t>Problem and Impact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7018" y="2236067"/>
            <a:ext cx="9041957" cy="1771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Most of legal cases are delay because of the lack of evidence.</a:t>
            </a:r>
          </a:p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Fine procedure is very time cost in Sri Lanka.</a:t>
            </a:r>
          </a:p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Traffic management of Sri Lanka is very primary level and most of time are ruined for people because of heavy traffic.</a:t>
            </a:r>
          </a:p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People are not aware about law is the severe reason of our country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9247" y="7958579"/>
            <a:ext cx="8464753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Peoples who are fined without any false</a:t>
            </a:r>
          </a:p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To same time effective people</a:t>
            </a:r>
          </a:p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Digitalization of traffic police tasks beneficiary for both </a:t>
            </a:r>
          </a:p>
          <a:p>
            <a:pPr algn="l"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57018" y="4357386"/>
            <a:ext cx="7320182" cy="481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 dirty="0">
                <a:solidFill>
                  <a:schemeClr val="tx2"/>
                </a:solidFill>
                <a:latin typeface="Canva Sans"/>
                <a:ea typeface="Canva Sans"/>
                <a:cs typeface="Canva Sans"/>
                <a:sym typeface="Canva Sans"/>
              </a:rPr>
              <a:t>Design excellence of overall solution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13482" y="5086332"/>
            <a:ext cx="8989069" cy="177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Multi-modal AI using images, fines and victim data, and reduce to people tend to do wrong things in roads.</a:t>
            </a:r>
          </a:p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Explainable AI for legal and law related for understand people</a:t>
            </a:r>
          </a:p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Traffic light controlling, fine calculating and support to evidence effectively manage.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800536" y="96689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06/01/2026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06E1CB2-DCC5-6465-3B16-DD0B43A30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51" y="-638466"/>
            <a:ext cx="4125130" cy="27500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1641A6-8EFC-AD92-46ED-5DE49E8FF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269" y="126196"/>
            <a:ext cx="6794532" cy="101108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B8AE4-047F-434F-BB74-E9D5D9D9A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43DF39-A47A-4B8C-7700-6C7B3E658C6E}"/>
              </a:ext>
            </a:extLst>
          </p:cNvPr>
          <p:cNvSpPr/>
          <p:nvPr/>
        </p:nvSpPr>
        <p:spPr>
          <a:xfrm>
            <a:off x="21003" y="5545"/>
            <a:ext cx="18266997" cy="10281456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5A77A9-097D-10BD-0F7D-803A316B760E}"/>
              </a:ext>
            </a:extLst>
          </p:cNvPr>
          <p:cNvGrpSpPr/>
          <p:nvPr/>
        </p:nvGrpSpPr>
        <p:grpSpPr>
          <a:xfrm>
            <a:off x="21003" y="9533011"/>
            <a:ext cx="3917156" cy="703993"/>
            <a:chOff x="0" y="0"/>
            <a:chExt cx="5222875" cy="93865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13C7C7E-F012-189C-7E62-D4330AEDD7E0}"/>
                </a:ext>
              </a:extLst>
            </p:cNvPr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5AEB818D-9898-1403-187B-BDA1E794618A}"/>
              </a:ext>
            </a:extLst>
          </p:cNvPr>
          <p:cNvSpPr txBox="1"/>
          <p:nvPr/>
        </p:nvSpPr>
        <p:spPr>
          <a:xfrm>
            <a:off x="17031491" y="9668999"/>
            <a:ext cx="851164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78903D7-C879-75E4-E572-A957C1FAF26F}"/>
              </a:ext>
            </a:extLst>
          </p:cNvPr>
          <p:cNvGrpSpPr/>
          <p:nvPr/>
        </p:nvGrpSpPr>
        <p:grpSpPr>
          <a:xfrm>
            <a:off x="132472" y="9533011"/>
            <a:ext cx="3917156" cy="703993"/>
            <a:chOff x="0" y="0"/>
            <a:chExt cx="5222875" cy="93865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1912D22-6C28-06F8-B8C8-9A137AE63CBA}"/>
                </a:ext>
              </a:extLst>
            </p:cNvPr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788AF1B4-0A5C-8568-ED22-D0561B2F5723}"/>
              </a:ext>
            </a:extLst>
          </p:cNvPr>
          <p:cNvSpPr txBox="1"/>
          <p:nvPr/>
        </p:nvSpPr>
        <p:spPr>
          <a:xfrm>
            <a:off x="14800536" y="96689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06/01/2026</a:t>
            </a:r>
          </a:p>
        </p:txBody>
      </p:sp>
      <p:grpSp>
        <p:nvGrpSpPr>
          <p:cNvPr id="46" name="Group 9">
            <a:extLst>
              <a:ext uri="{FF2B5EF4-FFF2-40B4-BE49-F238E27FC236}">
                <a16:creationId xmlns:a16="http://schemas.microsoft.com/office/drawing/2014/main" id="{19BB5351-1B59-4332-7CC4-1A3BDA7811C7}"/>
              </a:ext>
            </a:extLst>
          </p:cNvPr>
          <p:cNvGrpSpPr/>
          <p:nvPr/>
        </p:nvGrpSpPr>
        <p:grpSpPr>
          <a:xfrm>
            <a:off x="1578233" y="1793722"/>
            <a:ext cx="4719871" cy="7464578"/>
            <a:chOff x="0" y="0"/>
            <a:chExt cx="1354066" cy="2141484"/>
          </a:xfrm>
        </p:grpSpPr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9B9310B5-0D2D-E922-BA45-D180C1C8729A}"/>
                </a:ext>
              </a:extLst>
            </p:cNvPr>
            <p:cNvSpPr/>
            <p:nvPr/>
          </p:nvSpPr>
          <p:spPr>
            <a:xfrm>
              <a:off x="0" y="0"/>
              <a:ext cx="1354066" cy="2141484"/>
            </a:xfrm>
            <a:custGeom>
              <a:avLst/>
              <a:gdLst/>
              <a:ahLst/>
              <a:cxnLst/>
              <a:rect l="l" t="t" r="r" b="b"/>
              <a:pathLst>
                <a:path w="1354066" h="2141484">
                  <a:moveTo>
                    <a:pt x="36086" y="0"/>
                  </a:moveTo>
                  <a:lnTo>
                    <a:pt x="1317980" y="0"/>
                  </a:lnTo>
                  <a:cubicBezTo>
                    <a:pt x="1327550" y="0"/>
                    <a:pt x="1336729" y="3802"/>
                    <a:pt x="1343496" y="10569"/>
                  </a:cubicBezTo>
                  <a:cubicBezTo>
                    <a:pt x="1350264" y="17337"/>
                    <a:pt x="1354066" y="26516"/>
                    <a:pt x="1354066" y="36086"/>
                  </a:cubicBezTo>
                  <a:lnTo>
                    <a:pt x="1354066" y="2105398"/>
                  </a:lnTo>
                  <a:cubicBezTo>
                    <a:pt x="1354066" y="2125328"/>
                    <a:pt x="1337909" y="2141484"/>
                    <a:pt x="1317980" y="2141484"/>
                  </a:cubicBezTo>
                  <a:lnTo>
                    <a:pt x="36086" y="2141484"/>
                  </a:lnTo>
                  <a:cubicBezTo>
                    <a:pt x="26516" y="2141484"/>
                    <a:pt x="17337" y="2137682"/>
                    <a:pt x="10569" y="2130915"/>
                  </a:cubicBezTo>
                  <a:cubicBezTo>
                    <a:pt x="3802" y="2124147"/>
                    <a:pt x="0" y="2114968"/>
                    <a:pt x="0" y="2105398"/>
                  </a:cubicBezTo>
                  <a:lnTo>
                    <a:pt x="0" y="36086"/>
                  </a:lnTo>
                  <a:cubicBezTo>
                    <a:pt x="0" y="26516"/>
                    <a:pt x="3802" y="17337"/>
                    <a:pt x="10569" y="10569"/>
                  </a:cubicBezTo>
                  <a:cubicBezTo>
                    <a:pt x="17337" y="3802"/>
                    <a:pt x="26516" y="0"/>
                    <a:pt x="3608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1">
              <a:extLst>
                <a:ext uri="{FF2B5EF4-FFF2-40B4-BE49-F238E27FC236}">
                  <a16:creationId xmlns:a16="http://schemas.microsoft.com/office/drawing/2014/main" id="{0BD65E0A-D88E-1215-7B2F-0248C23A0F6D}"/>
                </a:ext>
              </a:extLst>
            </p:cNvPr>
            <p:cNvSpPr txBox="1"/>
            <p:nvPr/>
          </p:nvSpPr>
          <p:spPr>
            <a:xfrm>
              <a:off x="0" y="0"/>
              <a:ext cx="1354066" cy="2141484"/>
            </a:xfrm>
            <a:prstGeom prst="rect">
              <a:avLst/>
            </a:prstGeom>
          </p:spPr>
          <p:txBody>
            <a:bodyPr lIns="45034" tIns="45034" rIns="45034" bIns="45034" rtlCol="0" anchor="ctr"/>
            <a:lstStyle/>
            <a:p>
              <a:pPr algn="ctr">
                <a:lnSpc>
                  <a:spcPts val="1196"/>
                </a:lnSpc>
              </a:pPr>
              <a:endParaRPr/>
            </a:p>
          </p:txBody>
        </p:sp>
      </p:grpSp>
      <p:sp>
        <p:nvSpPr>
          <p:cNvPr id="49" name="TextBox 14">
            <a:extLst>
              <a:ext uri="{FF2B5EF4-FFF2-40B4-BE49-F238E27FC236}">
                <a16:creationId xmlns:a16="http://schemas.microsoft.com/office/drawing/2014/main" id="{5BC9E2E0-7E2A-CF37-8AFB-684A7B820117}"/>
              </a:ext>
            </a:extLst>
          </p:cNvPr>
          <p:cNvSpPr txBox="1"/>
          <p:nvPr/>
        </p:nvSpPr>
        <p:spPr>
          <a:xfrm>
            <a:off x="2078105" y="2180221"/>
            <a:ext cx="3720099" cy="467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974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12 month</a:t>
            </a:r>
          </a:p>
        </p:txBody>
      </p:sp>
      <p:sp>
        <p:nvSpPr>
          <p:cNvPr id="50" name="TextBox 15">
            <a:extLst>
              <a:ext uri="{FF2B5EF4-FFF2-40B4-BE49-F238E27FC236}">
                <a16:creationId xmlns:a16="http://schemas.microsoft.com/office/drawing/2014/main" id="{9CE75BCA-203F-8F39-C49B-AD395E6CE0B1}"/>
              </a:ext>
            </a:extLst>
          </p:cNvPr>
          <p:cNvSpPr txBox="1"/>
          <p:nvPr/>
        </p:nvSpPr>
        <p:spPr>
          <a:xfrm>
            <a:off x="2207517" y="2595939"/>
            <a:ext cx="3305376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1"/>
              </a:lnSpc>
            </a:pPr>
            <a:r>
              <a:rPr lang="en-US" sz="6692" b="1" spc="-133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Phase 1 </a:t>
            </a:r>
          </a:p>
        </p:txBody>
      </p:sp>
      <p:sp>
        <p:nvSpPr>
          <p:cNvPr id="51" name="TextBox 16">
            <a:extLst>
              <a:ext uri="{FF2B5EF4-FFF2-40B4-BE49-F238E27FC236}">
                <a16:creationId xmlns:a16="http://schemas.microsoft.com/office/drawing/2014/main" id="{DFDEF1CC-D747-0FFD-449F-C5C6AF92F7EE}"/>
              </a:ext>
            </a:extLst>
          </p:cNvPr>
          <p:cNvSpPr txBox="1"/>
          <p:nvPr/>
        </p:nvSpPr>
        <p:spPr>
          <a:xfrm>
            <a:off x="2921645" y="7300829"/>
            <a:ext cx="2452002" cy="250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82"/>
              </a:lnSpc>
            </a:pPr>
            <a:r>
              <a:rPr lang="en-US" sz="1735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Access to all features</a:t>
            </a:r>
          </a:p>
        </p:txBody>
      </p:sp>
      <p:sp>
        <p:nvSpPr>
          <p:cNvPr id="52" name="TextBox 17">
            <a:extLst>
              <a:ext uri="{FF2B5EF4-FFF2-40B4-BE49-F238E27FC236}">
                <a16:creationId xmlns:a16="http://schemas.microsoft.com/office/drawing/2014/main" id="{445D12C5-363C-26E0-DF5B-FAD8D0959D04}"/>
              </a:ext>
            </a:extLst>
          </p:cNvPr>
          <p:cNvSpPr txBox="1"/>
          <p:nvPr/>
        </p:nvSpPr>
        <p:spPr>
          <a:xfrm>
            <a:off x="2921645" y="7816915"/>
            <a:ext cx="3054826" cy="53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82"/>
              </a:lnSpc>
            </a:pPr>
            <a:r>
              <a:rPr lang="en-US" sz="1735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Provide as a pilot project for specific area in Sri Lanka</a:t>
            </a:r>
          </a:p>
        </p:txBody>
      </p:sp>
      <p:grpSp>
        <p:nvGrpSpPr>
          <p:cNvPr id="53" name="Group 18">
            <a:extLst>
              <a:ext uri="{FF2B5EF4-FFF2-40B4-BE49-F238E27FC236}">
                <a16:creationId xmlns:a16="http://schemas.microsoft.com/office/drawing/2014/main" id="{4CD9B779-DAEA-D610-922E-BEE9DC9C3766}"/>
              </a:ext>
            </a:extLst>
          </p:cNvPr>
          <p:cNvGrpSpPr/>
          <p:nvPr/>
        </p:nvGrpSpPr>
        <p:grpSpPr>
          <a:xfrm>
            <a:off x="2663408" y="3973388"/>
            <a:ext cx="2393593" cy="2393593"/>
            <a:chOff x="0" y="0"/>
            <a:chExt cx="812800" cy="812800"/>
          </a:xfrm>
        </p:grpSpPr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4BB840C2-4EA7-227D-46F2-FB57F2DD2E3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E0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20">
              <a:extLst>
                <a:ext uri="{FF2B5EF4-FFF2-40B4-BE49-F238E27FC236}">
                  <a16:creationId xmlns:a16="http://schemas.microsoft.com/office/drawing/2014/main" id="{B5E0FF42-0641-19D5-2AB0-27A6BB2979AF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7" name="AutoShape 23">
            <a:extLst>
              <a:ext uri="{FF2B5EF4-FFF2-40B4-BE49-F238E27FC236}">
                <a16:creationId xmlns:a16="http://schemas.microsoft.com/office/drawing/2014/main" id="{B816860A-7907-3870-4033-0EF12CF4890B}"/>
              </a:ext>
            </a:extLst>
          </p:cNvPr>
          <p:cNvSpPr/>
          <p:nvPr/>
        </p:nvSpPr>
        <p:spPr>
          <a:xfrm>
            <a:off x="2408221" y="6681306"/>
            <a:ext cx="3104672" cy="0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8" name="Group 24">
            <a:extLst>
              <a:ext uri="{FF2B5EF4-FFF2-40B4-BE49-F238E27FC236}">
                <a16:creationId xmlns:a16="http://schemas.microsoft.com/office/drawing/2014/main" id="{09315866-485F-1677-D1BD-5D4FD3297BE4}"/>
              </a:ext>
            </a:extLst>
          </p:cNvPr>
          <p:cNvGrpSpPr/>
          <p:nvPr/>
        </p:nvGrpSpPr>
        <p:grpSpPr>
          <a:xfrm>
            <a:off x="6926133" y="1793722"/>
            <a:ext cx="5183036" cy="7464578"/>
            <a:chOff x="0" y="0"/>
            <a:chExt cx="1486941" cy="2141484"/>
          </a:xfrm>
        </p:grpSpPr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664E32F9-E1B5-FDBF-3FEA-2D63B3DA86BF}"/>
                </a:ext>
              </a:extLst>
            </p:cNvPr>
            <p:cNvSpPr/>
            <p:nvPr/>
          </p:nvSpPr>
          <p:spPr>
            <a:xfrm>
              <a:off x="0" y="0"/>
              <a:ext cx="1486941" cy="2141484"/>
            </a:xfrm>
            <a:custGeom>
              <a:avLst/>
              <a:gdLst/>
              <a:ahLst/>
              <a:cxnLst/>
              <a:rect l="l" t="t" r="r" b="b"/>
              <a:pathLst>
                <a:path w="1486941" h="2141484">
                  <a:moveTo>
                    <a:pt x="32861" y="0"/>
                  </a:moveTo>
                  <a:lnTo>
                    <a:pt x="1454080" y="0"/>
                  </a:lnTo>
                  <a:cubicBezTo>
                    <a:pt x="1472229" y="0"/>
                    <a:pt x="1486941" y="14713"/>
                    <a:pt x="1486941" y="32861"/>
                  </a:cubicBezTo>
                  <a:lnTo>
                    <a:pt x="1486941" y="2108622"/>
                  </a:lnTo>
                  <a:cubicBezTo>
                    <a:pt x="1486941" y="2117338"/>
                    <a:pt x="1483479" y="2125696"/>
                    <a:pt x="1477316" y="2131859"/>
                  </a:cubicBezTo>
                  <a:cubicBezTo>
                    <a:pt x="1471154" y="2138022"/>
                    <a:pt x="1462795" y="2141484"/>
                    <a:pt x="1454080" y="2141484"/>
                  </a:cubicBezTo>
                  <a:lnTo>
                    <a:pt x="32861" y="2141484"/>
                  </a:lnTo>
                  <a:cubicBezTo>
                    <a:pt x="24146" y="2141484"/>
                    <a:pt x="15788" y="2138022"/>
                    <a:pt x="9625" y="2131859"/>
                  </a:cubicBezTo>
                  <a:cubicBezTo>
                    <a:pt x="3462" y="2125696"/>
                    <a:pt x="0" y="2117338"/>
                    <a:pt x="0" y="2108622"/>
                  </a:cubicBezTo>
                  <a:lnTo>
                    <a:pt x="0" y="32861"/>
                  </a:lnTo>
                  <a:cubicBezTo>
                    <a:pt x="0" y="24146"/>
                    <a:pt x="3462" y="15788"/>
                    <a:pt x="9625" y="9625"/>
                  </a:cubicBezTo>
                  <a:cubicBezTo>
                    <a:pt x="15788" y="3462"/>
                    <a:pt x="24146" y="0"/>
                    <a:pt x="328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TextBox 26">
              <a:extLst>
                <a:ext uri="{FF2B5EF4-FFF2-40B4-BE49-F238E27FC236}">
                  <a16:creationId xmlns:a16="http://schemas.microsoft.com/office/drawing/2014/main" id="{2D88700B-4853-739B-0A40-20B0D39B48CA}"/>
                </a:ext>
              </a:extLst>
            </p:cNvPr>
            <p:cNvSpPr txBox="1"/>
            <p:nvPr/>
          </p:nvSpPr>
          <p:spPr>
            <a:xfrm>
              <a:off x="0" y="0"/>
              <a:ext cx="1486941" cy="2141484"/>
            </a:xfrm>
            <a:prstGeom prst="rect">
              <a:avLst/>
            </a:prstGeom>
          </p:spPr>
          <p:txBody>
            <a:bodyPr lIns="45034" tIns="45034" rIns="45034" bIns="45034" rtlCol="0" anchor="ctr"/>
            <a:lstStyle/>
            <a:p>
              <a:pPr algn="ctr">
                <a:lnSpc>
                  <a:spcPts val="1196"/>
                </a:lnSpc>
              </a:pPr>
              <a:endParaRPr/>
            </a:p>
          </p:txBody>
        </p:sp>
      </p:grpSp>
      <p:sp>
        <p:nvSpPr>
          <p:cNvPr id="61" name="TextBox 30">
            <a:extLst>
              <a:ext uri="{FF2B5EF4-FFF2-40B4-BE49-F238E27FC236}">
                <a16:creationId xmlns:a16="http://schemas.microsoft.com/office/drawing/2014/main" id="{3E966DE2-3F6F-D9D5-29CF-237801051A45}"/>
              </a:ext>
            </a:extLst>
          </p:cNvPr>
          <p:cNvSpPr txBox="1"/>
          <p:nvPr/>
        </p:nvSpPr>
        <p:spPr>
          <a:xfrm>
            <a:off x="7133651" y="2595939"/>
            <a:ext cx="4768002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1"/>
              </a:lnSpc>
            </a:pPr>
            <a:r>
              <a:rPr lang="en-US" sz="6692" b="1" spc="-133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Phase 2</a:t>
            </a:r>
          </a:p>
        </p:txBody>
      </p:sp>
      <p:sp>
        <p:nvSpPr>
          <p:cNvPr id="62" name="TextBox 31">
            <a:extLst>
              <a:ext uri="{FF2B5EF4-FFF2-40B4-BE49-F238E27FC236}">
                <a16:creationId xmlns:a16="http://schemas.microsoft.com/office/drawing/2014/main" id="{9A17E05D-E8CB-24E3-B6BF-B2BA22969973}"/>
              </a:ext>
            </a:extLst>
          </p:cNvPr>
          <p:cNvSpPr txBox="1"/>
          <p:nvPr/>
        </p:nvSpPr>
        <p:spPr>
          <a:xfrm>
            <a:off x="8361883" y="7300829"/>
            <a:ext cx="2452002" cy="250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82"/>
              </a:lnSpc>
            </a:pPr>
            <a:r>
              <a:rPr lang="en-US" sz="173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Access to all features</a:t>
            </a:r>
          </a:p>
        </p:txBody>
      </p:sp>
      <p:sp>
        <p:nvSpPr>
          <p:cNvPr id="63" name="TextBox 32">
            <a:extLst>
              <a:ext uri="{FF2B5EF4-FFF2-40B4-BE49-F238E27FC236}">
                <a16:creationId xmlns:a16="http://schemas.microsoft.com/office/drawing/2014/main" id="{E3F6A2CA-4F51-F91E-5735-B19BE8F663E1}"/>
              </a:ext>
            </a:extLst>
          </p:cNvPr>
          <p:cNvSpPr txBox="1"/>
          <p:nvPr/>
        </p:nvSpPr>
        <p:spPr>
          <a:xfrm>
            <a:off x="8361883" y="7760171"/>
            <a:ext cx="3054826" cy="80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82"/>
              </a:lnSpc>
            </a:pPr>
            <a:r>
              <a:rPr lang="en-US" sz="1735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Testing with whole country </a:t>
            </a:r>
            <a:r>
              <a:rPr lang="en-US" sz="1735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parallely</a:t>
            </a:r>
            <a:r>
              <a:rPr lang="en-US" sz="1735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with the current non-digitalize procedure</a:t>
            </a:r>
          </a:p>
        </p:txBody>
      </p:sp>
      <p:grpSp>
        <p:nvGrpSpPr>
          <p:cNvPr id="64" name="Group 33">
            <a:extLst>
              <a:ext uri="{FF2B5EF4-FFF2-40B4-BE49-F238E27FC236}">
                <a16:creationId xmlns:a16="http://schemas.microsoft.com/office/drawing/2014/main" id="{4B0886F8-A7E8-4FDA-DA98-B20669B8D0AA}"/>
              </a:ext>
            </a:extLst>
          </p:cNvPr>
          <p:cNvGrpSpPr/>
          <p:nvPr/>
        </p:nvGrpSpPr>
        <p:grpSpPr>
          <a:xfrm>
            <a:off x="8242892" y="3973388"/>
            <a:ext cx="2393593" cy="2393593"/>
            <a:chOff x="0" y="0"/>
            <a:chExt cx="812800" cy="812800"/>
          </a:xfrm>
        </p:grpSpPr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229B064A-2BEF-3F2C-9A14-992DFF9E69D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E0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35">
              <a:extLst>
                <a:ext uri="{FF2B5EF4-FFF2-40B4-BE49-F238E27FC236}">
                  <a16:creationId xmlns:a16="http://schemas.microsoft.com/office/drawing/2014/main" id="{F637B2C1-5FCD-1AA9-2B2F-8509C5108D06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7" name="TextBox 36">
            <a:extLst>
              <a:ext uri="{FF2B5EF4-FFF2-40B4-BE49-F238E27FC236}">
                <a16:creationId xmlns:a16="http://schemas.microsoft.com/office/drawing/2014/main" id="{3534D80E-A77E-2AD2-D36F-0AC2F4A3654C}"/>
              </a:ext>
            </a:extLst>
          </p:cNvPr>
          <p:cNvSpPr txBox="1"/>
          <p:nvPr/>
        </p:nvSpPr>
        <p:spPr>
          <a:xfrm>
            <a:off x="8153400" y="4561645"/>
            <a:ext cx="2585271" cy="1267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141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Negotiation price</a:t>
            </a:r>
          </a:p>
        </p:txBody>
      </p:sp>
      <p:sp>
        <p:nvSpPr>
          <p:cNvPr id="68" name="AutoShape 38">
            <a:extLst>
              <a:ext uri="{FF2B5EF4-FFF2-40B4-BE49-F238E27FC236}">
                <a16:creationId xmlns:a16="http://schemas.microsoft.com/office/drawing/2014/main" id="{8550CC68-475C-59B3-D82A-79D947153C51}"/>
              </a:ext>
            </a:extLst>
          </p:cNvPr>
          <p:cNvSpPr/>
          <p:nvPr/>
        </p:nvSpPr>
        <p:spPr>
          <a:xfrm>
            <a:off x="7987704" y="6681306"/>
            <a:ext cx="3104672" cy="0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9" name="Group 39">
            <a:extLst>
              <a:ext uri="{FF2B5EF4-FFF2-40B4-BE49-F238E27FC236}">
                <a16:creationId xmlns:a16="http://schemas.microsoft.com/office/drawing/2014/main" id="{8B14F8E3-D057-ADB2-479E-AF3F61891DB7}"/>
              </a:ext>
            </a:extLst>
          </p:cNvPr>
          <p:cNvGrpSpPr/>
          <p:nvPr/>
        </p:nvGrpSpPr>
        <p:grpSpPr>
          <a:xfrm>
            <a:off x="12737199" y="1793722"/>
            <a:ext cx="4719871" cy="7464578"/>
            <a:chOff x="0" y="0"/>
            <a:chExt cx="1354066" cy="2141484"/>
          </a:xfrm>
        </p:grpSpPr>
        <p:sp>
          <p:nvSpPr>
            <p:cNvPr id="70" name="Freeform 40">
              <a:extLst>
                <a:ext uri="{FF2B5EF4-FFF2-40B4-BE49-F238E27FC236}">
                  <a16:creationId xmlns:a16="http://schemas.microsoft.com/office/drawing/2014/main" id="{2E0C7D88-B011-0DE0-0F9F-278D3CBB4E95}"/>
                </a:ext>
              </a:extLst>
            </p:cNvPr>
            <p:cNvSpPr/>
            <p:nvPr/>
          </p:nvSpPr>
          <p:spPr>
            <a:xfrm>
              <a:off x="0" y="0"/>
              <a:ext cx="1354066" cy="2141484"/>
            </a:xfrm>
            <a:custGeom>
              <a:avLst/>
              <a:gdLst/>
              <a:ahLst/>
              <a:cxnLst/>
              <a:rect l="l" t="t" r="r" b="b"/>
              <a:pathLst>
                <a:path w="1354066" h="2141484">
                  <a:moveTo>
                    <a:pt x="36086" y="0"/>
                  </a:moveTo>
                  <a:lnTo>
                    <a:pt x="1317980" y="0"/>
                  </a:lnTo>
                  <a:cubicBezTo>
                    <a:pt x="1327550" y="0"/>
                    <a:pt x="1336729" y="3802"/>
                    <a:pt x="1343496" y="10569"/>
                  </a:cubicBezTo>
                  <a:cubicBezTo>
                    <a:pt x="1350264" y="17337"/>
                    <a:pt x="1354066" y="26516"/>
                    <a:pt x="1354066" y="36086"/>
                  </a:cubicBezTo>
                  <a:lnTo>
                    <a:pt x="1354066" y="2105398"/>
                  </a:lnTo>
                  <a:cubicBezTo>
                    <a:pt x="1354066" y="2125328"/>
                    <a:pt x="1337909" y="2141484"/>
                    <a:pt x="1317980" y="2141484"/>
                  </a:cubicBezTo>
                  <a:lnTo>
                    <a:pt x="36086" y="2141484"/>
                  </a:lnTo>
                  <a:cubicBezTo>
                    <a:pt x="26516" y="2141484"/>
                    <a:pt x="17337" y="2137682"/>
                    <a:pt x="10569" y="2130915"/>
                  </a:cubicBezTo>
                  <a:cubicBezTo>
                    <a:pt x="3802" y="2124147"/>
                    <a:pt x="0" y="2114968"/>
                    <a:pt x="0" y="2105398"/>
                  </a:cubicBezTo>
                  <a:lnTo>
                    <a:pt x="0" y="36086"/>
                  </a:lnTo>
                  <a:cubicBezTo>
                    <a:pt x="0" y="26516"/>
                    <a:pt x="3802" y="17337"/>
                    <a:pt x="10569" y="10569"/>
                  </a:cubicBezTo>
                  <a:cubicBezTo>
                    <a:pt x="17337" y="3802"/>
                    <a:pt x="26516" y="0"/>
                    <a:pt x="3608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41">
              <a:extLst>
                <a:ext uri="{FF2B5EF4-FFF2-40B4-BE49-F238E27FC236}">
                  <a16:creationId xmlns:a16="http://schemas.microsoft.com/office/drawing/2014/main" id="{A8FAE0AA-E75B-760B-7CB7-018D9D7485B4}"/>
                </a:ext>
              </a:extLst>
            </p:cNvPr>
            <p:cNvSpPr txBox="1"/>
            <p:nvPr/>
          </p:nvSpPr>
          <p:spPr>
            <a:xfrm>
              <a:off x="0" y="0"/>
              <a:ext cx="1354066" cy="2141484"/>
            </a:xfrm>
            <a:prstGeom prst="rect">
              <a:avLst/>
            </a:prstGeom>
          </p:spPr>
          <p:txBody>
            <a:bodyPr lIns="45034" tIns="45034" rIns="45034" bIns="45034" rtlCol="0" anchor="ctr"/>
            <a:lstStyle/>
            <a:p>
              <a:pPr algn="ctr">
                <a:lnSpc>
                  <a:spcPts val="1196"/>
                </a:lnSpc>
              </a:pPr>
              <a:endParaRPr/>
            </a:p>
          </p:txBody>
        </p:sp>
      </p:grpSp>
      <p:sp>
        <p:nvSpPr>
          <p:cNvPr id="72" name="TextBox 45">
            <a:extLst>
              <a:ext uri="{FF2B5EF4-FFF2-40B4-BE49-F238E27FC236}">
                <a16:creationId xmlns:a16="http://schemas.microsoft.com/office/drawing/2014/main" id="{FDB99974-0503-CA48-0543-22F57E7B7D5B}"/>
              </a:ext>
            </a:extLst>
          </p:cNvPr>
          <p:cNvSpPr txBox="1"/>
          <p:nvPr/>
        </p:nvSpPr>
        <p:spPr>
          <a:xfrm>
            <a:off x="13204521" y="2595939"/>
            <a:ext cx="3892817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1"/>
              </a:lnSpc>
            </a:pPr>
            <a:r>
              <a:rPr lang="en-US" sz="6692" b="1" spc="-133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Phase 3</a:t>
            </a:r>
          </a:p>
        </p:txBody>
      </p:sp>
      <p:sp>
        <p:nvSpPr>
          <p:cNvPr id="73" name="TextBox 46">
            <a:extLst>
              <a:ext uri="{FF2B5EF4-FFF2-40B4-BE49-F238E27FC236}">
                <a16:creationId xmlns:a16="http://schemas.microsoft.com/office/drawing/2014/main" id="{D9E38C7D-07A7-078A-233A-27E6783035BF}"/>
              </a:ext>
            </a:extLst>
          </p:cNvPr>
          <p:cNvSpPr txBox="1"/>
          <p:nvPr/>
        </p:nvSpPr>
        <p:spPr>
          <a:xfrm>
            <a:off x="13955336" y="7253610"/>
            <a:ext cx="2452002" cy="250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82"/>
              </a:lnSpc>
            </a:pPr>
            <a:r>
              <a:rPr lang="en-US" sz="1735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Access to all features</a:t>
            </a: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A3C083D4-F8EC-6D75-5AB5-926AFB91D6DA}"/>
              </a:ext>
            </a:extLst>
          </p:cNvPr>
          <p:cNvSpPr txBox="1"/>
          <p:nvPr/>
        </p:nvSpPr>
        <p:spPr>
          <a:xfrm>
            <a:off x="13955336" y="7760171"/>
            <a:ext cx="3054826" cy="1073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82"/>
              </a:lnSpc>
            </a:pPr>
            <a:r>
              <a:rPr lang="en-US" sz="1735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As a stable project, replace existing procedure and exists this project as a Sri Lanka Traffic Police violation</a:t>
            </a:r>
          </a:p>
        </p:txBody>
      </p:sp>
      <p:grpSp>
        <p:nvGrpSpPr>
          <p:cNvPr id="75" name="Group 48">
            <a:extLst>
              <a:ext uri="{FF2B5EF4-FFF2-40B4-BE49-F238E27FC236}">
                <a16:creationId xmlns:a16="http://schemas.microsoft.com/office/drawing/2014/main" id="{53F76D4A-5DA8-1C9E-35D9-CBAAB7532C69}"/>
              </a:ext>
            </a:extLst>
          </p:cNvPr>
          <p:cNvGrpSpPr/>
          <p:nvPr/>
        </p:nvGrpSpPr>
        <p:grpSpPr>
          <a:xfrm>
            <a:off x="13822375" y="3973388"/>
            <a:ext cx="2393593" cy="2393593"/>
            <a:chOff x="0" y="0"/>
            <a:chExt cx="812800" cy="812800"/>
          </a:xfrm>
        </p:grpSpPr>
        <p:sp>
          <p:nvSpPr>
            <p:cNvPr id="76" name="Freeform 49">
              <a:extLst>
                <a:ext uri="{FF2B5EF4-FFF2-40B4-BE49-F238E27FC236}">
                  <a16:creationId xmlns:a16="http://schemas.microsoft.com/office/drawing/2014/main" id="{C620B930-97AB-3BC4-FFB5-7899593CB19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E0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50">
              <a:extLst>
                <a:ext uri="{FF2B5EF4-FFF2-40B4-BE49-F238E27FC236}">
                  <a16:creationId xmlns:a16="http://schemas.microsoft.com/office/drawing/2014/main" id="{3227D5D4-4DC2-325D-B5FE-876003BAA230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80" name="TextBox 14">
            <a:extLst>
              <a:ext uri="{FF2B5EF4-FFF2-40B4-BE49-F238E27FC236}">
                <a16:creationId xmlns:a16="http://schemas.microsoft.com/office/drawing/2014/main" id="{13D957DA-1967-7870-4A32-560D0E2D629D}"/>
              </a:ext>
            </a:extLst>
          </p:cNvPr>
          <p:cNvSpPr txBox="1"/>
          <p:nvPr/>
        </p:nvSpPr>
        <p:spPr>
          <a:xfrm>
            <a:off x="7579638" y="2204958"/>
            <a:ext cx="3720099" cy="467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974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24  month</a:t>
            </a:r>
          </a:p>
        </p:txBody>
      </p:sp>
      <p:sp>
        <p:nvSpPr>
          <p:cNvPr id="81" name="TextBox 14">
            <a:extLst>
              <a:ext uri="{FF2B5EF4-FFF2-40B4-BE49-F238E27FC236}">
                <a16:creationId xmlns:a16="http://schemas.microsoft.com/office/drawing/2014/main" id="{4A73837B-BD1F-C854-DA6E-3ADEBF2AA968}"/>
              </a:ext>
            </a:extLst>
          </p:cNvPr>
          <p:cNvSpPr txBox="1"/>
          <p:nvPr/>
        </p:nvSpPr>
        <p:spPr>
          <a:xfrm>
            <a:off x="13259474" y="2223307"/>
            <a:ext cx="3720099" cy="467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974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48  month</a:t>
            </a:r>
          </a:p>
        </p:txBody>
      </p:sp>
      <p:sp>
        <p:nvSpPr>
          <p:cNvPr id="82" name="TextBox 56">
            <a:extLst>
              <a:ext uri="{FF2B5EF4-FFF2-40B4-BE49-F238E27FC236}">
                <a16:creationId xmlns:a16="http://schemas.microsoft.com/office/drawing/2014/main" id="{A077424C-CDE5-12B7-B923-063FBC617D82}"/>
              </a:ext>
            </a:extLst>
          </p:cNvPr>
          <p:cNvSpPr txBox="1"/>
          <p:nvPr/>
        </p:nvSpPr>
        <p:spPr>
          <a:xfrm>
            <a:off x="4700332" y="378672"/>
            <a:ext cx="9634638" cy="1228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dirty="0">
                <a:solidFill>
                  <a:schemeClr val="tx2"/>
                </a:solidFill>
                <a:latin typeface="League Gothic"/>
                <a:ea typeface="League Gothic"/>
                <a:cs typeface="League Gothic"/>
                <a:sym typeface="League Gothic"/>
              </a:rPr>
              <a:t>COMMERCIALIZATION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C0E5A-C545-ED6C-A191-3671F2B42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51" y="-638466"/>
            <a:ext cx="4125130" cy="2750087"/>
          </a:xfrm>
          <a:prstGeom prst="rect">
            <a:avLst/>
          </a:prstGeom>
        </p:spPr>
      </p:pic>
      <p:sp>
        <p:nvSpPr>
          <p:cNvPr id="9" name="TextBox 36">
            <a:extLst>
              <a:ext uri="{FF2B5EF4-FFF2-40B4-BE49-F238E27FC236}">
                <a16:creationId xmlns:a16="http://schemas.microsoft.com/office/drawing/2014/main" id="{B50E6BFC-8645-9371-55FB-F99230802D74}"/>
              </a:ext>
            </a:extLst>
          </p:cNvPr>
          <p:cNvSpPr txBox="1"/>
          <p:nvPr/>
        </p:nvSpPr>
        <p:spPr>
          <a:xfrm>
            <a:off x="2667000" y="4610100"/>
            <a:ext cx="2393593" cy="1267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141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Negotiation price</a:t>
            </a:r>
          </a:p>
        </p:txBody>
      </p:sp>
      <p:sp>
        <p:nvSpPr>
          <p:cNvPr id="12" name="TextBox 36">
            <a:extLst>
              <a:ext uri="{FF2B5EF4-FFF2-40B4-BE49-F238E27FC236}">
                <a16:creationId xmlns:a16="http://schemas.microsoft.com/office/drawing/2014/main" id="{0FD28C2B-0C6B-4096-092F-7BB73A285BAE}"/>
              </a:ext>
            </a:extLst>
          </p:cNvPr>
          <p:cNvSpPr txBox="1"/>
          <p:nvPr/>
        </p:nvSpPr>
        <p:spPr>
          <a:xfrm>
            <a:off x="13797729" y="4637845"/>
            <a:ext cx="2585271" cy="1267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141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Negotiation price</a:t>
            </a:r>
          </a:p>
        </p:txBody>
      </p:sp>
    </p:spTree>
    <p:extLst>
      <p:ext uri="{BB962C8B-B14F-4D97-AF65-F5344CB8AC3E}">
        <p14:creationId xmlns:p14="http://schemas.microsoft.com/office/powerpoint/2010/main" val="3168168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03" y="5545"/>
            <a:ext cx="18266997" cy="10231460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543607" y="4501144"/>
            <a:ext cx="7648575" cy="198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59"/>
              </a:lnSpc>
            </a:pPr>
            <a:r>
              <a:rPr lang="en-US" sz="16399" spc="327" dirty="0">
                <a:solidFill>
                  <a:schemeClr val="tx2"/>
                </a:solidFill>
                <a:latin typeface="League Gothic"/>
                <a:ea typeface="League Gothic"/>
                <a:cs typeface="League Gothic"/>
                <a:sym typeface="League Gothic"/>
              </a:rPr>
              <a:t>Thank You!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1003" y="9533011"/>
            <a:ext cx="3917156" cy="703993"/>
            <a:chOff x="0" y="0"/>
            <a:chExt cx="5222875" cy="9386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031491" y="9668999"/>
            <a:ext cx="851164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800536" y="96689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06/01/2026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03" y="33767"/>
            <a:ext cx="18266997" cy="10253234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71741" y="2090052"/>
            <a:ext cx="5367309" cy="5367309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106675" y="2324986"/>
            <a:ext cx="4897450" cy="4897450"/>
          </a:xfrm>
          <a:custGeom>
            <a:avLst/>
            <a:gdLst/>
            <a:ahLst/>
            <a:cxnLst/>
            <a:rect l="l" t="t" r="r" b="b"/>
            <a:pathLst>
              <a:path w="4897450" h="4897450">
                <a:moveTo>
                  <a:pt x="0" y="0"/>
                </a:moveTo>
                <a:lnTo>
                  <a:pt x="4897450" y="0"/>
                </a:lnTo>
                <a:lnTo>
                  <a:pt x="4897450" y="4897450"/>
                </a:lnTo>
                <a:lnTo>
                  <a:pt x="0" y="48974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244302" y="2389937"/>
            <a:ext cx="4767539" cy="4767539"/>
          </a:xfrm>
          <a:custGeom>
            <a:avLst/>
            <a:gdLst/>
            <a:ahLst/>
            <a:cxnLst/>
            <a:rect l="l" t="t" r="r" b="b"/>
            <a:pathLst>
              <a:path w="4767539" h="4767539">
                <a:moveTo>
                  <a:pt x="0" y="0"/>
                </a:moveTo>
                <a:lnTo>
                  <a:pt x="4767538" y="0"/>
                </a:lnTo>
                <a:lnTo>
                  <a:pt x="4767538" y="4767539"/>
                </a:lnTo>
                <a:lnTo>
                  <a:pt x="0" y="4767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89755" y="2595658"/>
            <a:ext cx="4571095" cy="4356106"/>
          </a:xfrm>
          <a:custGeom>
            <a:avLst/>
            <a:gdLst/>
            <a:ahLst/>
            <a:cxnLst/>
            <a:rect l="l" t="t" r="r" b="b"/>
            <a:pathLst>
              <a:path w="4571095" h="4356106">
                <a:moveTo>
                  <a:pt x="0" y="0"/>
                </a:moveTo>
                <a:lnTo>
                  <a:pt x="4571095" y="0"/>
                </a:lnTo>
                <a:lnTo>
                  <a:pt x="4571095" y="4356106"/>
                </a:lnTo>
                <a:lnTo>
                  <a:pt x="0" y="43561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62" b="-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4555400" y="1297515"/>
            <a:ext cx="3458413" cy="6916836"/>
          </a:xfrm>
          <a:custGeom>
            <a:avLst/>
            <a:gdLst/>
            <a:ahLst/>
            <a:cxnLst/>
            <a:rect l="l" t="t" r="r" b="b"/>
            <a:pathLst>
              <a:path w="3458413" h="6916836">
                <a:moveTo>
                  <a:pt x="0" y="0"/>
                </a:moveTo>
                <a:lnTo>
                  <a:pt x="3458413" y="0"/>
                </a:lnTo>
                <a:lnTo>
                  <a:pt x="3458413" y="6916835"/>
                </a:lnTo>
                <a:lnTo>
                  <a:pt x="0" y="69168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68" r="-6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0" y="9583017"/>
            <a:ext cx="3917156" cy="703993"/>
            <a:chOff x="0" y="0"/>
            <a:chExt cx="5222875" cy="9386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67731" y="4705436"/>
            <a:ext cx="6913502" cy="1257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sz="10400" spc="208" dirty="0">
                <a:solidFill>
                  <a:srgbClr val="50616C"/>
                </a:solidFill>
                <a:latin typeface="League Gothic"/>
                <a:ea typeface="League Gothic"/>
                <a:cs typeface="League Gothic"/>
                <a:sym typeface="League Gothic"/>
              </a:rPr>
              <a:t>IT22642332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7731" y="5680815"/>
            <a:ext cx="6440872" cy="49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b="1" dirty="0">
                <a:solidFill>
                  <a:srgbClr val="5061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Specialization - Information Technology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7731" y="2542251"/>
            <a:ext cx="11211839" cy="1420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611"/>
              </a:lnSpc>
            </a:pPr>
            <a:r>
              <a:rPr lang="en-US" sz="11790" spc="235" dirty="0">
                <a:solidFill>
                  <a:schemeClr val="tx2"/>
                </a:solidFill>
                <a:latin typeface="League Gothic"/>
                <a:ea typeface="League Gothic"/>
                <a:cs typeface="League Gothic"/>
                <a:sym typeface="League Gothic"/>
              </a:rPr>
              <a:t>INDUWARA YGY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6377" y="7496546"/>
            <a:ext cx="12743469" cy="68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13"/>
              </a:lnSpc>
            </a:pPr>
            <a:r>
              <a:rPr lang="en-US" sz="5498" dirty="0">
                <a:solidFill>
                  <a:srgbClr val="002060">
                    <a:alpha val="69412"/>
                  </a:srgbClr>
                </a:solidFill>
                <a:latin typeface="Archivo Black"/>
                <a:ea typeface="Archivo Black"/>
                <a:cs typeface="Archivo Black"/>
                <a:sym typeface="Archivo Black"/>
              </a:rPr>
              <a:t>EVIDENCE MANAGEMENT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60196" y="9671942"/>
            <a:ext cx="7484716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IT22642332 | INDUWARA.Y.G.Y | 25-26J-300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800536" y="96689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06/01/2026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066212" y="9621428"/>
            <a:ext cx="851164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93AC22-BC3E-0BB3-3C1C-D79D8C2A3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799" y="2400300"/>
            <a:ext cx="4888325" cy="46036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AFF031-3B4F-801E-78F5-F6BEBB4675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51" y="-638466"/>
            <a:ext cx="4125130" cy="27500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03" y="5544"/>
            <a:ext cx="18266997" cy="10312193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9613744"/>
            <a:ext cx="3917156" cy="703993"/>
            <a:chOff x="0" y="0"/>
            <a:chExt cx="5222875" cy="938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5452" y="3284666"/>
            <a:ext cx="8067947" cy="5033232"/>
            <a:chOff x="0" y="0"/>
            <a:chExt cx="10061581" cy="6276972"/>
          </a:xfrm>
        </p:grpSpPr>
        <p:sp>
          <p:nvSpPr>
            <p:cNvPr id="6" name="Freeform 6"/>
            <p:cNvSpPr/>
            <p:nvPr/>
          </p:nvSpPr>
          <p:spPr>
            <a:xfrm>
              <a:off x="21477" y="22391"/>
              <a:ext cx="10018610" cy="6232264"/>
            </a:xfrm>
            <a:custGeom>
              <a:avLst/>
              <a:gdLst/>
              <a:ahLst/>
              <a:cxnLst/>
              <a:rect l="l" t="t" r="r" b="b"/>
              <a:pathLst>
                <a:path w="10018610" h="6232264">
                  <a:moveTo>
                    <a:pt x="0" y="576391"/>
                  </a:moveTo>
                  <a:cubicBezTo>
                    <a:pt x="0" y="258061"/>
                    <a:pt x="248237" y="0"/>
                    <a:pt x="554462" y="0"/>
                  </a:cubicBezTo>
                  <a:lnTo>
                    <a:pt x="9464148" y="0"/>
                  </a:lnTo>
                  <a:cubicBezTo>
                    <a:pt x="9770373" y="0"/>
                    <a:pt x="10018609" y="258061"/>
                    <a:pt x="10018609" y="576391"/>
                  </a:cubicBezTo>
                  <a:lnTo>
                    <a:pt x="10018609" y="5655873"/>
                  </a:lnTo>
                  <a:cubicBezTo>
                    <a:pt x="10018609" y="5974203"/>
                    <a:pt x="9770373" y="6232264"/>
                    <a:pt x="9464148" y="6232264"/>
                  </a:cubicBezTo>
                  <a:lnTo>
                    <a:pt x="554462" y="6232264"/>
                  </a:lnTo>
                  <a:cubicBezTo>
                    <a:pt x="248237" y="6232264"/>
                    <a:pt x="0" y="5974203"/>
                    <a:pt x="0" y="5655873"/>
                  </a:cubicBezTo>
                  <a:close/>
                </a:path>
              </a:pathLst>
            </a:custGeom>
            <a:solidFill>
              <a:srgbClr val="FFFFFF">
                <a:alpha val="6274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0061563" cy="6277023"/>
            </a:xfrm>
            <a:custGeom>
              <a:avLst/>
              <a:gdLst/>
              <a:ahLst/>
              <a:cxnLst/>
              <a:rect l="l" t="t" r="r" b="b"/>
              <a:pathLst>
                <a:path w="10061563" h="6277023">
                  <a:moveTo>
                    <a:pt x="0" y="598782"/>
                  </a:moveTo>
                  <a:cubicBezTo>
                    <a:pt x="0" y="267950"/>
                    <a:pt x="257902" y="0"/>
                    <a:pt x="575939" y="0"/>
                  </a:cubicBezTo>
                  <a:lnTo>
                    <a:pt x="9485625" y="0"/>
                  </a:lnTo>
                  <a:lnTo>
                    <a:pt x="9485625" y="22391"/>
                  </a:lnTo>
                  <a:lnTo>
                    <a:pt x="9485625" y="0"/>
                  </a:lnTo>
                  <a:cubicBezTo>
                    <a:pt x="9803662" y="0"/>
                    <a:pt x="10061563" y="267950"/>
                    <a:pt x="10061563" y="598782"/>
                  </a:cubicBezTo>
                  <a:lnTo>
                    <a:pt x="10040086" y="598782"/>
                  </a:lnTo>
                  <a:lnTo>
                    <a:pt x="10061563" y="598782"/>
                  </a:lnTo>
                  <a:lnTo>
                    <a:pt x="10061563" y="5678264"/>
                  </a:lnTo>
                  <a:lnTo>
                    <a:pt x="10040086" y="5678264"/>
                  </a:lnTo>
                  <a:lnTo>
                    <a:pt x="10061563" y="5678264"/>
                  </a:lnTo>
                  <a:cubicBezTo>
                    <a:pt x="10061563" y="6008910"/>
                    <a:pt x="9803662" y="6277023"/>
                    <a:pt x="9485625" y="6277023"/>
                  </a:cubicBezTo>
                  <a:lnTo>
                    <a:pt x="9485625" y="6254655"/>
                  </a:lnTo>
                  <a:lnTo>
                    <a:pt x="9485625" y="6277023"/>
                  </a:lnTo>
                  <a:lnTo>
                    <a:pt x="575939" y="6277023"/>
                  </a:lnTo>
                  <a:lnTo>
                    <a:pt x="575939" y="6254655"/>
                  </a:lnTo>
                  <a:lnTo>
                    <a:pt x="575939" y="6277023"/>
                  </a:lnTo>
                  <a:cubicBezTo>
                    <a:pt x="257902" y="6277023"/>
                    <a:pt x="0" y="6008910"/>
                    <a:pt x="0" y="5678264"/>
                  </a:cubicBezTo>
                  <a:lnTo>
                    <a:pt x="0" y="598782"/>
                  </a:lnTo>
                  <a:lnTo>
                    <a:pt x="21477" y="598782"/>
                  </a:lnTo>
                  <a:lnTo>
                    <a:pt x="0" y="598782"/>
                  </a:lnTo>
                  <a:moveTo>
                    <a:pt x="42954" y="598782"/>
                  </a:moveTo>
                  <a:lnTo>
                    <a:pt x="42954" y="5678264"/>
                  </a:lnTo>
                  <a:lnTo>
                    <a:pt x="21477" y="5678264"/>
                  </a:lnTo>
                  <a:lnTo>
                    <a:pt x="42954" y="5678264"/>
                  </a:lnTo>
                  <a:cubicBezTo>
                    <a:pt x="42954" y="5984093"/>
                    <a:pt x="281526" y="6232264"/>
                    <a:pt x="575939" y="6232264"/>
                  </a:cubicBezTo>
                  <a:lnTo>
                    <a:pt x="9485625" y="6232264"/>
                  </a:lnTo>
                  <a:cubicBezTo>
                    <a:pt x="9780037" y="6232264"/>
                    <a:pt x="10018610" y="5984279"/>
                    <a:pt x="10018610" y="5678264"/>
                  </a:cubicBezTo>
                  <a:lnTo>
                    <a:pt x="10018610" y="598782"/>
                  </a:lnTo>
                  <a:cubicBezTo>
                    <a:pt x="10018610" y="292767"/>
                    <a:pt x="9780037" y="44783"/>
                    <a:pt x="9485625" y="44783"/>
                  </a:cubicBezTo>
                  <a:lnTo>
                    <a:pt x="575939" y="44783"/>
                  </a:lnTo>
                  <a:lnTo>
                    <a:pt x="575939" y="22391"/>
                  </a:lnTo>
                  <a:lnTo>
                    <a:pt x="575939" y="44783"/>
                  </a:lnTo>
                  <a:cubicBezTo>
                    <a:pt x="281526" y="44783"/>
                    <a:pt x="42954" y="292767"/>
                    <a:pt x="42954" y="598782"/>
                  </a:cubicBezTo>
                  <a:close/>
                </a:path>
              </a:pathLst>
            </a:custGeom>
            <a:solidFill>
              <a:srgbClr val="D8D4D4">
                <a:alpha val="6274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17644" y="3122076"/>
            <a:ext cx="7199047" cy="5033232"/>
            <a:chOff x="0" y="0"/>
            <a:chExt cx="8977972" cy="6276972"/>
          </a:xfrm>
        </p:grpSpPr>
        <p:sp>
          <p:nvSpPr>
            <p:cNvPr id="9" name="Freeform 9"/>
            <p:cNvSpPr/>
            <p:nvPr/>
          </p:nvSpPr>
          <p:spPr>
            <a:xfrm>
              <a:off x="19164" y="22391"/>
              <a:ext cx="8939628" cy="6232264"/>
            </a:xfrm>
            <a:custGeom>
              <a:avLst/>
              <a:gdLst/>
              <a:ahLst/>
              <a:cxnLst/>
              <a:rect l="l" t="t" r="r" b="b"/>
              <a:pathLst>
                <a:path w="8939628" h="6232264">
                  <a:moveTo>
                    <a:pt x="0" y="576391"/>
                  </a:moveTo>
                  <a:cubicBezTo>
                    <a:pt x="0" y="258061"/>
                    <a:pt x="221502" y="0"/>
                    <a:pt x="494747" y="0"/>
                  </a:cubicBezTo>
                  <a:lnTo>
                    <a:pt x="8444881" y="0"/>
                  </a:lnTo>
                  <a:cubicBezTo>
                    <a:pt x="8718126" y="0"/>
                    <a:pt x="8939628" y="258061"/>
                    <a:pt x="8939628" y="576391"/>
                  </a:cubicBezTo>
                  <a:lnTo>
                    <a:pt x="8939628" y="5655873"/>
                  </a:lnTo>
                  <a:cubicBezTo>
                    <a:pt x="8939628" y="5974203"/>
                    <a:pt x="8718126" y="6232264"/>
                    <a:pt x="8444881" y="6232264"/>
                  </a:cubicBezTo>
                  <a:lnTo>
                    <a:pt x="494747" y="6232264"/>
                  </a:lnTo>
                  <a:cubicBezTo>
                    <a:pt x="221502" y="6232264"/>
                    <a:pt x="0" y="5974203"/>
                    <a:pt x="0" y="5655873"/>
                  </a:cubicBezTo>
                  <a:close/>
                </a:path>
              </a:pathLst>
            </a:custGeom>
            <a:solidFill>
              <a:srgbClr val="FFFFFF">
                <a:alpha val="6274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8977956" cy="6277023"/>
            </a:xfrm>
            <a:custGeom>
              <a:avLst/>
              <a:gdLst/>
              <a:ahLst/>
              <a:cxnLst/>
              <a:rect l="l" t="t" r="r" b="b"/>
              <a:pathLst>
                <a:path w="8977956" h="6277023">
                  <a:moveTo>
                    <a:pt x="0" y="598782"/>
                  </a:moveTo>
                  <a:cubicBezTo>
                    <a:pt x="0" y="267950"/>
                    <a:pt x="230126" y="0"/>
                    <a:pt x="513911" y="0"/>
                  </a:cubicBezTo>
                  <a:lnTo>
                    <a:pt x="8464045" y="0"/>
                  </a:lnTo>
                  <a:lnTo>
                    <a:pt x="8464045" y="22391"/>
                  </a:lnTo>
                  <a:lnTo>
                    <a:pt x="8464045" y="0"/>
                  </a:lnTo>
                  <a:cubicBezTo>
                    <a:pt x="8747830" y="0"/>
                    <a:pt x="8977956" y="267950"/>
                    <a:pt x="8977956" y="598782"/>
                  </a:cubicBezTo>
                  <a:lnTo>
                    <a:pt x="8958792" y="598782"/>
                  </a:lnTo>
                  <a:lnTo>
                    <a:pt x="8977956" y="598782"/>
                  </a:lnTo>
                  <a:lnTo>
                    <a:pt x="8977956" y="5678264"/>
                  </a:lnTo>
                  <a:lnTo>
                    <a:pt x="8958792" y="5678264"/>
                  </a:lnTo>
                  <a:lnTo>
                    <a:pt x="8977956" y="5678264"/>
                  </a:lnTo>
                  <a:cubicBezTo>
                    <a:pt x="8977956" y="6008910"/>
                    <a:pt x="8747830" y="6277023"/>
                    <a:pt x="8464045" y="6277023"/>
                  </a:cubicBezTo>
                  <a:lnTo>
                    <a:pt x="8464045" y="6254655"/>
                  </a:lnTo>
                  <a:lnTo>
                    <a:pt x="8464045" y="6277023"/>
                  </a:lnTo>
                  <a:lnTo>
                    <a:pt x="513911" y="6277023"/>
                  </a:lnTo>
                  <a:lnTo>
                    <a:pt x="513911" y="6254655"/>
                  </a:lnTo>
                  <a:lnTo>
                    <a:pt x="513911" y="6277023"/>
                  </a:lnTo>
                  <a:cubicBezTo>
                    <a:pt x="230126" y="6277023"/>
                    <a:pt x="0" y="6008910"/>
                    <a:pt x="0" y="5678264"/>
                  </a:cubicBezTo>
                  <a:lnTo>
                    <a:pt x="0" y="598782"/>
                  </a:lnTo>
                  <a:lnTo>
                    <a:pt x="19164" y="598782"/>
                  </a:lnTo>
                  <a:lnTo>
                    <a:pt x="0" y="598782"/>
                  </a:lnTo>
                  <a:moveTo>
                    <a:pt x="38328" y="598782"/>
                  </a:moveTo>
                  <a:lnTo>
                    <a:pt x="38328" y="5678264"/>
                  </a:lnTo>
                  <a:lnTo>
                    <a:pt x="19164" y="5678264"/>
                  </a:lnTo>
                  <a:lnTo>
                    <a:pt x="38328" y="5678264"/>
                  </a:lnTo>
                  <a:cubicBezTo>
                    <a:pt x="38328" y="5984093"/>
                    <a:pt x="251206" y="6232264"/>
                    <a:pt x="513911" y="6232264"/>
                  </a:cubicBezTo>
                  <a:lnTo>
                    <a:pt x="8464045" y="6232264"/>
                  </a:lnTo>
                  <a:cubicBezTo>
                    <a:pt x="8726750" y="6232264"/>
                    <a:pt x="8939629" y="5984279"/>
                    <a:pt x="8939629" y="5678264"/>
                  </a:cubicBezTo>
                  <a:lnTo>
                    <a:pt x="8939629" y="598782"/>
                  </a:lnTo>
                  <a:cubicBezTo>
                    <a:pt x="8939629" y="292767"/>
                    <a:pt x="8726750" y="44783"/>
                    <a:pt x="8464045" y="44783"/>
                  </a:cubicBezTo>
                  <a:lnTo>
                    <a:pt x="513911" y="44783"/>
                  </a:lnTo>
                  <a:lnTo>
                    <a:pt x="513911" y="22391"/>
                  </a:lnTo>
                  <a:lnTo>
                    <a:pt x="513911" y="44783"/>
                  </a:lnTo>
                  <a:cubicBezTo>
                    <a:pt x="251206" y="44783"/>
                    <a:pt x="38328" y="292767"/>
                    <a:pt x="38328" y="598782"/>
                  </a:cubicBezTo>
                  <a:close/>
                </a:path>
              </a:pathLst>
            </a:custGeom>
            <a:solidFill>
              <a:srgbClr val="D8D4D4">
                <a:alpha val="6274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7116691" y="9668999"/>
            <a:ext cx="851164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35380" y="1702851"/>
            <a:ext cx="7181312" cy="1109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3"/>
              </a:lnSpc>
            </a:pPr>
            <a:r>
              <a:rPr lang="en-US" sz="3000" dirty="0">
                <a:solidFill>
                  <a:schemeClr val="tx2"/>
                </a:solidFill>
                <a:latin typeface="Canva Sans"/>
                <a:ea typeface="Canva Sans"/>
                <a:cs typeface="Canva Sans"/>
                <a:sym typeface="Canva Sans"/>
              </a:rPr>
              <a:t>User Requirements addressed by the solution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8124" y="3904634"/>
            <a:ext cx="7858447" cy="295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Most of the legal cases are disqualifies because lack of the evidences</a:t>
            </a:r>
          </a:p>
          <a:p>
            <a:pPr algn="l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This is the severe case that the victims are not challenge the police decision if it is correct or wrong</a:t>
            </a:r>
          </a:p>
          <a:p>
            <a:pPr algn="l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53392" lvl="1" indent="-226696" algn="l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This component will address this issue from secure evidence management for each fines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78698" y="3683019"/>
            <a:ext cx="6280910" cy="428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Police officer fines the victim</a:t>
            </a:r>
          </a:p>
          <a:p>
            <a:pPr marL="215901" lvl="1" algn="l"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Upload evidence that related to fine can be upload both police officer and victim</a:t>
            </a:r>
          </a:p>
          <a:p>
            <a:pPr algn="l"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Court has read based access to every evidence</a:t>
            </a:r>
          </a:p>
          <a:p>
            <a:pPr algn="l"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Preventing AI generated evidence upload using ML verification system</a:t>
            </a:r>
          </a:p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Also evidence can upload motions, pleadings and also can rewrite properly using AI system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60196" y="9671942"/>
            <a:ext cx="7524017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IT22642332 | INDUWARA YGY | 25-26J-300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0778" y="1721901"/>
            <a:ext cx="6557296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chemeClr val="tx2"/>
                </a:solidFill>
                <a:latin typeface="Canva Sans"/>
                <a:ea typeface="Canva Sans"/>
                <a:cs typeface="Canva Sans"/>
                <a:sym typeface="Canva Sans"/>
              </a:rPr>
              <a:t>How the Solution will address the Sub-Problem / Prototype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1205" y="93577"/>
            <a:ext cx="17985591" cy="63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13"/>
              </a:lnSpc>
            </a:pPr>
            <a:r>
              <a:rPr lang="en-US" sz="4000" dirty="0">
                <a:solidFill>
                  <a:schemeClr val="tx2">
                    <a:alpha val="69412"/>
                  </a:schemeClr>
                </a:solidFill>
                <a:latin typeface="Archivo Black"/>
                <a:ea typeface="Archivo Black"/>
                <a:cs typeface="Archivo Black"/>
                <a:sym typeface="Archivo Black"/>
              </a:rPr>
              <a:t>EVIDENCE MANAGEMENT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800536" y="96689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06/01/2026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17134427" y="9645213"/>
            <a:ext cx="851164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1205" y="93577"/>
            <a:ext cx="17985591" cy="63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13"/>
              </a:lnSpc>
            </a:pPr>
            <a:r>
              <a:rPr lang="en-US" sz="4000" dirty="0">
                <a:solidFill>
                  <a:schemeClr val="tx2">
                    <a:alpha val="69412"/>
                  </a:schemeClr>
                </a:solidFill>
                <a:latin typeface="Archivo Black"/>
                <a:ea typeface="Archivo Black"/>
                <a:cs typeface="Archivo Black"/>
                <a:sym typeface="Archivo Black"/>
              </a:rPr>
              <a:t>EVIDENCE MANAGEMENT ARCHITECTURE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4425E80-6E99-9C97-9F67-CE4D7E5FA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1333500"/>
            <a:ext cx="13487400" cy="8991600"/>
          </a:xfrm>
          <a:prstGeom prst="rect">
            <a:avLst/>
          </a:prstGeom>
        </p:spPr>
      </p:pic>
      <p:sp>
        <p:nvSpPr>
          <p:cNvPr id="54" name="TextBox 15">
            <a:extLst>
              <a:ext uri="{FF2B5EF4-FFF2-40B4-BE49-F238E27FC236}">
                <a16:creationId xmlns:a16="http://schemas.microsoft.com/office/drawing/2014/main" id="{7F05F47B-C1EB-EE7C-EF2A-0B11385CE104}"/>
              </a:ext>
            </a:extLst>
          </p:cNvPr>
          <p:cNvSpPr txBox="1"/>
          <p:nvPr/>
        </p:nvSpPr>
        <p:spPr>
          <a:xfrm>
            <a:off x="4460196" y="9671942"/>
            <a:ext cx="7524017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IT22642332 | INDUWARA YGY | 25-26J-300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800536" y="96689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06/01/2026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9613744"/>
            <a:ext cx="3917156" cy="703993"/>
            <a:chOff x="0" y="0"/>
            <a:chExt cx="5222875" cy="938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820BA-15F4-372D-9A2B-2A6538B7B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6FDCEE23-0DC6-BD5A-FB90-87687D15A42D}"/>
              </a:ext>
            </a:extLst>
          </p:cNvPr>
          <p:cNvSpPr txBox="1"/>
          <p:nvPr/>
        </p:nvSpPr>
        <p:spPr>
          <a:xfrm>
            <a:off x="17134427" y="9645213"/>
            <a:ext cx="851164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06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D19DCB1-1EF5-E74A-16C5-FD602C709B93}"/>
              </a:ext>
            </a:extLst>
          </p:cNvPr>
          <p:cNvSpPr txBox="1"/>
          <p:nvPr/>
        </p:nvSpPr>
        <p:spPr>
          <a:xfrm>
            <a:off x="151205" y="93577"/>
            <a:ext cx="17985591" cy="63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13"/>
              </a:lnSpc>
            </a:pPr>
            <a:r>
              <a:rPr lang="en-US" sz="4000" dirty="0">
                <a:solidFill>
                  <a:schemeClr val="tx2">
                    <a:alpha val="69412"/>
                  </a:schemeClr>
                </a:solidFill>
                <a:latin typeface="Archivo Black"/>
                <a:ea typeface="Archivo Black"/>
                <a:cs typeface="Archivo Black"/>
                <a:sym typeface="Archivo Black"/>
              </a:rPr>
              <a:t>EVIDENCE MANAGEMENT DEMO</a:t>
            </a:r>
          </a:p>
        </p:txBody>
      </p:sp>
      <p:sp>
        <p:nvSpPr>
          <p:cNvPr id="54" name="TextBox 15">
            <a:extLst>
              <a:ext uri="{FF2B5EF4-FFF2-40B4-BE49-F238E27FC236}">
                <a16:creationId xmlns:a16="http://schemas.microsoft.com/office/drawing/2014/main" id="{522A15FA-A9F6-B383-3356-505690D6D91E}"/>
              </a:ext>
            </a:extLst>
          </p:cNvPr>
          <p:cNvSpPr txBox="1"/>
          <p:nvPr/>
        </p:nvSpPr>
        <p:spPr>
          <a:xfrm>
            <a:off x="4460196" y="9671942"/>
            <a:ext cx="7524017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IT22642332 | INDUWARA YGY | 25-26J-300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0C49E6D-0063-1B72-0776-CD9F3A7BE2DC}"/>
              </a:ext>
            </a:extLst>
          </p:cNvPr>
          <p:cNvSpPr txBox="1"/>
          <p:nvPr/>
        </p:nvSpPr>
        <p:spPr>
          <a:xfrm>
            <a:off x="14800536" y="9668999"/>
            <a:ext cx="2015709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06/01/2026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DAF9D3D-A4BC-20D1-91B2-723E58F4FEBC}"/>
              </a:ext>
            </a:extLst>
          </p:cNvPr>
          <p:cNvGrpSpPr/>
          <p:nvPr/>
        </p:nvGrpSpPr>
        <p:grpSpPr>
          <a:xfrm>
            <a:off x="0" y="9613744"/>
            <a:ext cx="3917156" cy="703993"/>
            <a:chOff x="0" y="0"/>
            <a:chExt cx="5222875" cy="93865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793AB4A-8080-75FF-B28A-D56E992FC343}"/>
                </a:ext>
              </a:extLst>
            </p:cNvPr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7955268-3E96-C427-1EBC-3161B64CF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196" y="773030"/>
            <a:ext cx="9045256" cy="3902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554350-48C9-141C-9502-F9EDEA569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096" y="5121863"/>
            <a:ext cx="9083356" cy="41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24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13" y="5544"/>
            <a:ext cx="18280287" cy="10272410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71741" y="2090052"/>
            <a:ext cx="5367309" cy="5367309"/>
          </a:xfrm>
          <a:custGeom>
            <a:avLst/>
            <a:gdLst/>
            <a:ahLst/>
            <a:cxnLst/>
            <a:rect l="l" t="t" r="r" b="b"/>
            <a:pathLst>
              <a:path w="5367309" h="5367309">
                <a:moveTo>
                  <a:pt x="0" y="0"/>
                </a:moveTo>
                <a:lnTo>
                  <a:pt x="5367309" y="0"/>
                </a:lnTo>
                <a:lnTo>
                  <a:pt x="5367309" y="5367309"/>
                </a:lnTo>
                <a:lnTo>
                  <a:pt x="0" y="5367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106675" y="2324986"/>
            <a:ext cx="4897450" cy="4897450"/>
          </a:xfrm>
          <a:custGeom>
            <a:avLst/>
            <a:gdLst/>
            <a:ahLst/>
            <a:cxnLst/>
            <a:rect l="l" t="t" r="r" b="b"/>
            <a:pathLst>
              <a:path w="4897450" h="4897450">
                <a:moveTo>
                  <a:pt x="0" y="0"/>
                </a:moveTo>
                <a:lnTo>
                  <a:pt x="4897450" y="0"/>
                </a:lnTo>
                <a:lnTo>
                  <a:pt x="4897450" y="4897450"/>
                </a:lnTo>
                <a:lnTo>
                  <a:pt x="0" y="4897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244302" y="2389937"/>
            <a:ext cx="4767539" cy="4767539"/>
          </a:xfrm>
          <a:custGeom>
            <a:avLst/>
            <a:gdLst/>
            <a:ahLst/>
            <a:cxnLst/>
            <a:rect l="l" t="t" r="r" b="b"/>
            <a:pathLst>
              <a:path w="4767539" h="4767539">
                <a:moveTo>
                  <a:pt x="0" y="0"/>
                </a:moveTo>
                <a:lnTo>
                  <a:pt x="4767538" y="0"/>
                </a:lnTo>
                <a:lnTo>
                  <a:pt x="4767538" y="4767539"/>
                </a:lnTo>
                <a:lnTo>
                  <a:pt x="0" y="4767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89755" y="2595658"/>
            <a:ext cx="4571095" cy="4356106"/>
          </a:xfrm>
          <a:custGeom>
            <a:avLst/>
            <a:gdLst/>
            <a:ahLst/>
            <a:cxnLst/>
            <a:rect l="l" t="t" r="r" b="b"/>
            <a:pathLst>
              <a:path w="4571095" h="4356106">
                <a:moveTo>
                  <a:pt x="0" y="0"/>
                </a:moveTo>
                <a:lnTo>
                  <a:pt x="4571095" y="0"/>
                </a:lnTo>
                <a:lnTo>
                  <a:pt x="4571095" y="4356106"/>
                </a:lnTo>
                <a:lnTo>
                  <a:pt x="0" y="4356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62" b="-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4555400" y="1297515"/>
            <a:ext cx="3458413" cy="6916836"/>
          </a:xfrm>
          <a:custGeom>
            <a:avLst/>
            <a:gdLst/>
            <a:ahLst/>
            <a:cxnLst/>
            <a:rect l="l" t="t" r="r" b="b"/>
            <a:pathLst>
              <a:path w="3458413" h="6916836">
                <a:moveTo>
                  <a:pt x="0" y="0"/>
                </a:moveTo>
                <a:lnTo>
                  <a:pt x="3458413" y="0"/>
                </a:lnTo>
                <a:lnTo>
                  <a:pt x="3458413" y="6916835"/>
                </a:lnTo>
                <a:lnTo>
                  <a:pt x="0" y="69168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68" r="-6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21003" y="9533011"/>
            <a:ext cx="3917156" cy="703993"/>
            <a:chOff x="0" y="0"/>
            <a:chExt cx="5222875" cy="9386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2481" y="3824392"/>
            <a:ext cx="6913502" cy="1853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600"/>
              </a:lnSpc>
            </a:pPr>
            <a:r>
              <a:rPr lang="en-US" sz="10400" spc="208">
                <a:solidFill>
                  <a:srgbClr val="50616C"/>
                </a:solidFill>
                <a:latin typeface="League Gothic"/>
                <a:sym typeface="League Gothic"/>
              </a:rPr>
              <a:t>IT22560308</a:t>
            </a:r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34381" y="1493110"/>
            <a:ext cx="10839860" cy="270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498"/>
              </a:lnSpc>
            </a:pPr>
            <a:r>
              <a:rPr lang="en-US" sz="14950" spc="299">
                <a:solidFill>
                  <a:schemeClr val="accent1">
                    <a:lumMod val="49000"/>
                  </a:schemeClr>
                </a:solidFill>
                <a:latin typeface="League Gothic"/>
                <a:ea typeface="League Gothic"/>
                <a:cs typeface="League Gothic"/>
              </a:rPr>
              <a:t>Lakshan W V 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2481" y="5858932"/>
            <a:ext cx="7334802" cy="56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 b="1">
                <a:solidFill>
                  <a:srgbClr val="50616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Specialization - Information Technology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4381" y="7190327"/>
            <a:ext cx="1264821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>
                <a:solidFill>
                  <a:srgbClr val="17375E"/>
                </a:solidFill>
                <a:latin typeface="Archivo Black"/>
                <a:sym typeface="Archivo Black"/>
              </a:rPr>
              <a:t>Real-Time Traffic Monitoring, Prediction, and Emergency Path Optimization</a:t>
            </a:r>
            <a:endParaRPr lang="en-US">
              <a:sym typeface="Archivo Black"/>
            </a:endParaRP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B050"/>
              </a:solidFill>
              <a:latin typeface="Archivo Black"/>
              <a:ea typeface="Archivo Black"/>
              <a:cs typeface="Archivo Black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917166" y="9668942"/>
            <a:ext cx="6215167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IT22560308 |  Lakshan W V D |  25-26J-300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031491" y="9668999"/>
            <a:ext cx="851164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800536" y="9668999"/>
            <a:ext cx="2015709" cy="385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sym typeface="Canva Sans"/>
              </a:rPr>
              <a:t>07/01/2026</a:t>
            </a:r>
            <a:endParaRPr lang="en-US"/>
          </a:p>
        </p:txBody>
      </p:sp>
      <p:pic>
        <p:nvPicPr>
          <p:cNvPr id="21" name="Picture 20" descr="A blue and black logo&#10;&#10;AI-generated content may be incorrect.">
            <a:extLst>
              <a:ext uri="{FF2B5EF4-FFF2-40B4-BE49-F238E27FC236}">
                <a16:creationId xmlns:a16="http://schemas.microsoft.com/office/drawing/2014/main" id="{FA177EF6-EBDA-70C8-FAAA-D8D7F53980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1" y="-173292"/>
            <a:ext cx="4125130" cy="2750087"/>
          </a:xfrm>
          <a:prstGeom prst="rect">
            <a:avLst/>
          </a:prstGeom>
        </p:spPr>
      </p:pic>
      <p:pic>
        <p:nvPicPr>
          <p:cNvPr id="22" name="Picture 21" descr="A person standing in front of a brick wall&#10;&#10;AI-generated content may be incorrect.">
            <a:extLst>
              <a:ext uri="{FF2B5EF4-FFF2-40B4-BE49-F238E27FC236}">
                <a16:creationId xmlns:a16="http://schemas.microsoft.com/office/drawing/2014/main" id="{29F7AD1B-36EB-E77B-EA91-FE6E15F52B8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6765" t="14594" r="953" b="15376"/>
          <a:stretch>
            <a:fillRect/>
          </a:stretch>
        </p:blipFill>
        <p:spPr>
          <a:xfrm>
            <a:off x="12301634" y="2587627"/>
            <a:ext cx="4547384" cy="43692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13" y="5544"/>
            <a:ext cx="18280287" cy="10312283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9613744"/>
            <a:ext cx="3917156" cy="703993"/>
            <a:chOff x="0" y="0"/>
            <a:chExt cx="5222875" cy="938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096313" y="9653884"/>
            <a:ext cx="851164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57944" y="1437976"/>
            <a:ext cx="7402065" cy="110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3"/>
              </a:lnSpc>
            </a:pPr>
            <a:r>
              <a:rPr lang="en-US" sz="2950">
                <a:solidFill>
                  <a:schemeClr val="tx2"/>
                </a:solidFill>
                <a:latin typeface="Canva Sans"/>
                <a:ea typeface="Canva Sans"/>
                <a:cs typeface="Canva Sans"/>
                <a:sym typeface="Canva Sans"/>
              </a:rPr>
              <a:t>User Requirements addressed by the solution</a:t>
            </a:r>
            <a:endParaRPr lang="en-US" sz="2950">
              <a:solidFill>
                <a:schemeClr val="tx2"/>
              </a:solidFill>
              <a:latin typeface="Canva Sans"/>
              <a:ea typeface="Canva Sans"/>
              <a:cs typeface="Canva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1205" y="1514176"/>
            <a:ext cx="8542791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chemeClr val="tx2"/>
                </a:solidFill>
                <a:latin typeface="Canva Sans"/>
                <a:ea typeface="Canva Sans"/>
                <a:cs typeface="Canva Sans"/>
                <a:sym typeface="Canva Sans"/>
              </a:rPr>
              <a:t>How the Solution will address the Sub-Problem / Prototype</a:t>
            </a:r>
            <a:endParaRPr lang="en-US" sz="3000">
              <a:solidFill>
                <a:schemeClr val="tx2"/>
              </a:solidFill>
              <a:latin typeface="Canva Sans"/>
              <a:ea typeface="Canva Sans"/>
              <a:cs typeface="Canva San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88627" y="2761915"/>
            <a:ext cx="8067947" cy="6136224"/>
            <a:chOff x="0" y="0"/>
            <a:chExt cx="10061581" cy="7652519"/>
          </a:xfrm>
        </p:grpSpPr>
        <p:sp>
          <p:nvSpPr>
            <p:cNvPr id="9" name="Freeform 9"/>
            <p:cNvSpPr/>
            <p:nvPr/>
          </p:nvSpPr>
          <p:spPr>
            <a:xfrm>
              <a:off x="21477" y="27298"/>
              <a:ext cx="10018610" cy="7598014"/>
            </a:xfrm>
            <a:custGeom>
              <a:avLst/>
              <a:gdLst/>
              <a:ahLst/>
              <a:cxnLst/>
              <a:rect l="l" t="t" r="r" b="b"/>
              <a:pathLst>
                <a:path w="10018610" h="7598014">
                  <a:moveTo>
                    <a:pt x="0" y="702703"/>
                  </a:moveTo>
                  <a:cubicBezTo>
                    <a:pt x="0" y="314613"/>
                    <a:pt x="248237" y="0"/>
                    <a:pt x="554462" y="0"/>
                  </a:cubicBezTo>
                  <a:lnTo>
                    <a:pt x="9464148" y="0"/>
                  </a:lnTo>
                  <a:cubicBezTo>
                    <a:pt x="9770373" y="0"/>
                    <a:pt x="10018609" y="314613"/>
                    <a:pt x="10018609" y="702703"/>
                  </a:cubicBezTo>
                  <a:lnTo>
                    <a:pt x="10018609" y="6895311"/>
                  </a:lnTo>
                  <a:cubicBezTo>
                    <a:pt x="10018609" y="7283401"/>
                    <a:pt x="9770373" y="7598014"/>
                    <a:pt x="9464148" y="7598014"/>
                  </a:cubicBezTo>
                  <a:lnTo>
                    <a:pt x="554462" y="7598014"/>
                  </a:lnTo>
                  <a:cubicBezTo>
                    <a:pt x="248237" y="7598014"/>
                    <a:pt x="0" y="7283401"/>
                    <a:pt x="0" y="6895311"/>
                  </a:cubicBezTo>
                  <a:close/>
                </a:path>
              </a:pathLst>
            </a:custGeom>
            <a:solidFill>
              <a:srgbClr val="FFFFFF">
                <a:alpha val="6274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061563" cy="7652570"/>
            </a:xfrm>
            <a:custGeom>
              <a:avLst/>
              <a:gdLst/>
              <a:ahLst/>
              <a:cxnLst/>
              <a:rect l="l" t="t" r="r" b="b"/>
              <a:pathLst>
                <a:path w="10061563" h="7652570">
                  <a:moveTo>
                    <a:pt x="0" y="730001"/>
                  </a:moveTo>
                  <a:cubicBezTo>
                    <a:pt x="0" y="326669"/>
                    <a:pt x="257902" y="0"/>
                    <a:pt x="575939" y="0"/>
                  </a:cubicBezTo>
                  <a:lnTo>
                    <a:pt x="9485625" y="0"/>
                  </a:lnTo>
                  <a:lnTo>
                    <a:pt x="9485625" y="27298"/>
                  </a:lnTo>
                  <a:lnTo>
                    <a:pt x="9485625" y="0"/>
                  </a:lnTo>
                  <a:cubicBezTo>
                    <a:pt x="9803662" y="0"/>
                    <a:pt x="10061563" y="326669"/>
                    <a:pt x="10061563" y="730001"/>
                  </a:cubicBezTo>
                  <a:lnTo>
                    <a:pt x="10040086" y="730001"/>
                  </a:lnTo>
                  <a:lnTo>
                    <a:pt x="10061563" y="730001"/>
                  </a:lnTo>
                  <a:lnTo>
                    <a:pt x="10061563" y="6922609"/>
                  </a:lnTo>
                  <a:lnTo>
                    <a:pt x="10040086" y="6922609"/>
                  </a:lnTo>
                  <a:lnTo>
                    <a:pt x="10061563" y="6922609"/>
                  </a:lnTo>
                  <a:cubicBezTo>
                    <a:pt x="10061563" y="7325714"/>
                    <a:pt x="9803662" y="7652570"/>
                    <a:pt x="9485625" y="7652570"/>
                  </a:cubicBezTo>
                  <a:lnTo>
                    <a:pt x="9485625" y="7625312"/>
                  </a:lnTo>
                  <a:lnTo>
                    <a:pt x="9485625" y="7652570"/>
                  </a:lnTo>
                  <a:lnTo>
                    <a:pt x="575939" y="7652570"/>
                  </a:lnTo>
                  <a:lnTo>
                    <a:pt x="575939" y="7625312"/>
                  </a:lnTo>
                  <a:lnTo>
                    <a:pt x="575939" y="7652570"/>
                  </a:lnTo>
                  <a:cubicBezTo>
                    <a:pt x="257902" y="7652570"/>
                    <a:pt x="0" y="7325714"/>
                    <a:pt x="0" y="6922609"/>
                  </a:cubicBezTo>
                  <a:lnTo>
                    <a:pt x="0" y="730001"/>
                  </a:lnTo>
                  <a:lnTo>
                    <a:pt x="21477" y="730001"/>
                  </a:lnTo>
                  <a:lnTo>
                    <a:pt x="0" y="730001"/>
                  </a:lnTo>
                  <a:moveTo>
                    <a:pt x="42954" y="730001"/>
                  </a:moveTo>
                  <a:lnTo>
                    <a:pt x="42954" y="6922609"/>
                  </a:lnTo>
                  <a:lnTo>
                    <a:pt x="21477" y="6922609"/>
                  </a:lnTo>
                  <a:lnTo>
                    <a:pt x="42954" y="6922609"/>
                  </a:lnTo>
                  <a:cubicBezTo>
                    <a:pt x="42954" y="7295459"/>
                    <a:pt x="281526" y="7598014"/>
                    <a:pt x="575939" y="7598014"/>
                  </a:cubicBezTo>
                  <a:lnTo>
                    <a:pt x="9485625" y="7598014"/>
                  </a:lnTo>
                  <a:cubicBezTo>
                    <a:pt x="9780037" y="7598014"/>
                    <a:pt x="10018610" y="7295686"/>
                    <a:pt x="10018610" y="6922609"/>
                  </a:cubicBezTo>
                  <a:lnTo>
                    <a:pt x="10018610" y="730001"/>
                  </a:lnTo>
                  <a:cubicBezTo>
                    <a:pt x="10018610" y="356925"/>
                    <a:pt x="9780037" y="54597"/>
                    <a:pt x="9485625" y="54597"/>
                  </a:cubicBezTo>
                  <a:lnTo>
                    <a:pt x="575939" y="54597"/>
                  </a:lnTo>
                  <a:lnTo>
                    <a:pt x="575939" y="27298"/>
                  </a:lnTo>
                  <a:lnTo>
                    <a:pt x="575939" y="54597"/>
                  </a:lnTo>
                  <a:cubicBezTo>
                    <a:pt x="281526" y="54597"/>
                    <a:pt x="42954" y="356925"/>
                    <a:pt x="42954" y="730001"/>
                  </a:cubicBezTo>
                  <a:close/>
                </a:path>
              </a:pathLst>
            </a:custGeom>
            <a:solidFill>
              <a:srgbClr val="D8D4D4">
                <a:alpha val="6274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93377" y="2482076"/>
            <a:ext cx="7858447" cy="5805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algn="l">
              <a:lnSpc>
                <a:spcPts val="3499"/>
              </a:lnSpc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 algn="l">
              <a:lnSpc>
                <a:spcPts val="3499"/>
              </a:lnSpc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Real-time cameras adjust signal intervals based on traffic.</a:t>
            </a:r>
            <a:endParaRPr lang="en-US" sz="2450">
              <a:solidFill>
                <a:srgbClr val="000000"/>
              </a:solidFill>
              <a:ea typeface="+mn-lt"/>
              <a:cs typeface="+mn-lt"/>
            </a:endParaRPr>
          </a:p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endParaRPr lang="en-US" sz="2450">
              <a:solidFill>
                <a:srgbClr val="000000"/>
              </a:solidFill>
              <a:ea typeface="+mn-lt"/>
              <a:cs typeface="+mn-lt"/>
              <a:sym typeface="Canva Sans"/>
            </a:endParaRPr>
          </a:p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Connected junctions synchronize signals to prevent traffic bottlenecks.</a:t>
            </a:r>
            <a:endParaRPr lang="en-US" sz="2450">
              <a:ea typeface="+mn-lt"/>
              <a:cs typeface="+mn-lt"/>
            </a:endParaRPr>
          </a:p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endParaRPr lang="en-US" sz="2450">
              <a:solidFill>
                <a:srgbClr val="000000"/>
              </a:solidFill>
              <a:ea typeface="+mn-lt"/>
              <a:cs typeface="+mn-lt"/>
              <a:sym typeface="Canva Sans"/>
            </a:endParaRPr>
          </a:p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Google Maps dashboard monitors live density and signal locations.</a:t>
            </a:r>
            <a:endParaRPr lang="en-US" sz="2450">
              <a:solidFill>
                <a:srgbClr val="000000"/>
              </a:solidFill>
              <a:ea typeface="+mn-lt"/>
              <a:cs typeface="+mn-lt"/>
            </a:endParaRPr>
          </a:p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endParaRPr lang="en-US" sz="2450">
              <a:solidFill>
                <a:srgbClr val="000000"/>
              </a:solidFill>
              <a:ea typeface="+mn-lt"/>
              <a:cs typeface="+mn-lt"/>
            </a:endParaRPr>
          </a:p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ea typeface="+mn-lt"/>
                <a:cs typeface="+mn-lt"/>
              </a:rPr>
              <a:t>Simulation tools test signal logic before real-world deployment.</a:t>
            </a:r>
          </a:p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endParaRPr lang="en-US" sz="2450">
              <a:solidFill>
                <a:srgbClr val="000000"/>
              </a:solidFill>
              <a:ea typeface="+mn-lt"/>
              <a:cs typeface="+mn-l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9917644" y="2761915"/>
            <a:ext cx="8067947" cy="6136224"/>
            <a:chOff x="0" y="0"/>
            <a:chExt cx="10061581" cy="7652519"/>
          </a:xfrm>
        </p:grpSpPr>
        <p:sp>
          <p:nvSpPr>
            <p:cNvPr id="13" name="Freeform 13"/>
            <p:cNvSpPr/>
            <p:nvPr/>
          </p:nvSpPr>
          <p:spPr>
            <a:xfrm>
              <a:off x="21477" y="27298"/>
              <a:ext cx="10018610" cy="7598014"/>
            </a:xfrm>
            <a:custGeom>
              <a:avLst/>
              <a:gdLst/>
              <a:ahLst/>
              <a:cxnLst/>
              <a:rect l="l" t="t" r="r" b="b"/>
              <a:pathLst>
                <a:path w="10018610" h="7598014">
                  <a:moveTo>
                    <a:pt x="0" y="702703"/>
                  </a:moveTo>
                  <a:cubicBezTo>
                    <a:pt x="0" y="314613"/>
                    <a:pt x="248237" y="0"/>
                    <a:pt x="554462" y="0"/>
                  </a:cubicBezTo>
                  <a:lnTo>
                    <a:pt x="9464148" y="0"/>
                  </a:lnTo>
                  <a:cubicBezTo>
                    <a:pt x="9770373" y="0"/>
                    <a:pt x="10018609" y="314613"/>
                    <a:pt x="10018609" y="702703"/>
                  </a:cubicBezTo>
                  <a:lnTo>
                    <a:pt x="10018609" y="6895311"/>
                  </a:lnTo>
                  <a:cubicBezTo>
                    <a:pt x="10018609" y="7283401"/>
                    <a:pt x="9770373" y="7598014"/>
                    <a:pt x="9464148" y="7598014"/>
                  </a:cubicBezTo>
                  <a:lnTo>
                    <a:pt x="554462" y="7598014"/>
                  </a:lnTo>
                  <a:cubicBezTo>
                    <a:pt x="248237" y="7598014"/>
                    <a:pt x="0" y="7283401"/>
                    <a:pt x="0" y="6895311"/>
                  </a:cubicBezTo>
                  <a:close/>
                </a:path>
              </a:pathLst>
            </a:custGeom>
            <a:solidFill>
              <a:srgbClr val="FFFFFF">
                <a:alpha val="6274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10061563" cy="7652570"/>
            </a:xfrm>
            <a:custGeom>
              <a:avLst/>
              <a:gdLst/>
              <a:ahLst/>
              <a:cxnLst/>
              <a:rect l="l" t="t" r="r" b="b"/>
              <a:pathLst>
                <a:path w="10061563" h="7652570">
                  <a:moveTo>
                    <a:pt x="0" y="730001"/>
                  </a:moveTo>
                  <a:cubicBezTo>
                    <a:pt x="0" y="326669"/>
                    <a:pt x="257902" y="0"/>
                    <a:pt x="575939" y="0"/>
                  </a:cubicBezTo>
                  <a:lnTo>
                    <a:pt x="9485625" y="0"/>
                  </a:lnTo>
                  <a:lnTo>
                    <a:pt x="9485625" y="27298"/>
                  </a:lnTo>
                  <a:lnTo>
                    <a:pt x="9485625" y="0"/>
                  </a:lnTo>
                  <a:cubicBezTo>
                    <a:pt x="9803662" y="0"/>
                    <a:pt x="10061563" y="326669"/>
                    <a:pt x="10061563" y="730001"/>
                  </a:cubicBezTo>
                  <a:lnTo>
                    <a:pt x="10040086" y="730001"/>
                  </a:lnTo>
                  <a:lnTo>
                    <a:pt x="10061563" y="730001"/>
                  </a:lnTo>
                  <a:lnTo>
                    <a:pt x="10061563" y="6922609"/>
                  </a:lnTo>
                  <a:lnTo>
                    <a:pt x="10040086" y="6922609"/>
                  </a:lnTo>
                  <a:lnTo>
                    <a:pt x="10061563" y="6922609"/>
                  </a:lnTo>
                  <a:cubicBezTo>
                    <a:pt x="10061563" y="7325714"/>
                    <a:pt x="9803662" y="7652570"/>
                    <a:pt x="9485625" y="7652570"/>
                  </a:cubicBezTo>
                  <a:lnTo>
                    <a:pt x="9485625" y="7625312"/>
                  </a:lnTo>
                  <a:lnTo>
                    <a:pt x="9485625" y="7652570"/>
                  </a:lnTo>
                  <a:lnTo>
                    <a:pt x="575939" y="7652570"/>
                  </a:lnTo>
                  <a:lnTo>
                    <a:pt x="575939" y="7625312"/>
                  </a:lnTo>
                  <a:lnTo>
                    <a:pt x="575939" y="7652570"/>
                  </a:lnTo>
                  <a:cubicBezTo>
                    <a:pt x="257902" y="7652570"/>
                    <a:pt x="0" y="7325714"/>
                    <a:pt x="0" y="6922609"/>
                  </a:cubicBezTo>
                  <a:lnTo>
                    <a:pt x="0" y="730001"/>
                  </a:lnTo>
                  <a:lnTo>
                    <a:pt x="21477" y="730001"/>
                  </a:lnTo>
                  <a:lnTo>
                    <a:pt x="0" y="730001"/>
                  </a:lnTo>
                  <a:moveTo>
                    <a:pt x="42954" y="730001"/>
                  </a:moveTo>
                  <a:lnTo>
                    <a:pt x="42954" y="6922609"/>
                  </a:lnTo>
                  <a:lnTo>
                    <a:pt x="21477" y="6922609"/>
                  </a:lnTo>
                  <a:lnTo>
                    <a:pt x="42954" y="6922609"/>
                  </a:lnTo>
                  <a:cubicBezTo>
                    <a:pt x="42954" y="7295459"/>
                    <a:pt x="281526" y="7598014"/>
                    <a:pt x="575939" y="7598014"/>
                  </a:cubicBezTo>
                  <a:lnTo>
                    <a:pt x="9485625" y="7598014"/>
                  </a:lnTo>
                  <a:cubicBezTo>
                    <a:pt x="9780037" y="7598014"/>
                    <a:pt x="10018610" y="7295686"/>
                    <a:pt x="10018610" y="6922609"/>
                  </a:cubicBezTo>
                  <a:lnTo>
                    <a:pt x="10018610" y="730001"/>
                  </a:lnTo>
                  <a:cubicBezTo>
                    <a:pt x="10018610" y="356925"/>
                    <a:pt x="9780037" y="54597"/>
                    <a:pt x="9485625" y="54597"/>
                  </a:cubicBezTo>
                  <a:lnTo>
                    <a:pt x="575939" y="54597"/>
                  </a:lnTo>
                  <a:lnTo>
                    <a:pt x="575939" y="27298"/>
                  </a:lnTo>
                  <a:lnTo>
                    <a:pt x="575939" y="54597"/>
                  </a:lnTo>
                  <a:cubicBezTo>
                    <a:pt x="281526" y="54597"/>
                    <a:pt x="42954" y="356925"/>
                    <a:pt x="42954" y="730001"/>
                  </a:cubicBezTo>
                  <a:close/>
                </a:path>
              </a:pathLst>
            </a:custGeom>
            <a:solidFill>
              <a:srgbClr val="D8D4D4">
                <a:alpha val="62745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006740" y="3140075"/>
            <a:ext cx="7719298" cy="6252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IoT maps provide live visual monitoring of traffic congestion.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endParaRPr lang="en-US" sz="2450">
              <a:solidFill>
                <a:srgbClr val="000000"/>
              </a:solidFill>
              <a:ea typeface="+mn-lt"/>
              <a:cs typeface="+mn-lt"/>
              <a:sym typeface="Canva Sans"/>
            </a:endParaRPr>
          </a:p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Emergency vehicles get priority via automatic signal clearing.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endParaRPr lang="en-US" sz="2450">
              <a:solidFill>
                <a:srgbClr val="000000"/>
              </a:solidFill>
              <a:ea typeface="+mn-lt"/>
              <a:cs typeface="+mn-lt"/>
              <a:sym typeface="Canva Sans"/>
            </a:endParaRPr>
          </a:p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Adaptive timing reduces wait times and speeds up commutes.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marL="269240" lvl="1">
              <a:lnSpc>
                <a:spcPts val="3499"/>
              </a:lnSpc>
            </a:pPr>
            <a:r>
              <a:rPr lang="en-US" sz="2450">
                <a:solidFill>
                  <a:srgbClr val="000000"/>
                </a:solidFill>
                <a:ea typeface="+mn-lt"/>
                <a:cs typeface="+mn-lt"/>
              </a:rPr>
              <a:t> </a:t>
            </a:r>
          </a:p>
          <a:p>
            <a:pPr marL="612140" lvl="1" indent="-342900">
              <a:lnSpc>
                <a:spcPts val="3499"/>
              </a:lnSpc>
              <a:buFont typeface="Arial"/>
              <a:buChar char="•"/>
            </a:pPr>
            <a:r>
              <a:rPr lang="en-US" sz="2450">
                <a:solidFill>
                  <a:srgbClr val="000000"/>
                </a:solidFill>
                <a:ea typeface="+mn-lt"/>
                <a:cs typeface="+mn-lt"/>
                <a:sym typeface="Canva Sans"/>
              </a:rPr>
              <a:t>Predictive data helps optimize police officer deployment.</a:t>
            </a:r>
            <a:endParaRPr lang="en-US">
              <a:ea typeface="Calibri"/>
              <a:cs typeface="Calibri"/>
            </a:endParaRPr>
          </a:p>
          <a:p>
            <a:pPr marL="342900" indent="-342900" algn="l">
              <a:lnSpc>
                <a:spcPts val="3499"/>
              </a:lnSpc>
              <a:buFont typeface="Arial"/>
              <a:buChar char="•"/>
            </a:pPr>
            <a:endParaRPr lang="en-US" sz="2450">
              <a:solidFill>
                <a:srgbClr val="000000"/>
              </a:solidFill>
              <a:latin typeface="Canva Sans"/>
              <a:ea typeface="Canva Sans"/>
              <a:cs typeface="Canva Sans"/>
            </a:endParaRPr>
          </a:p>
          <a:p>
            <a:pPr marL="612140" lvl="1" indent="-342900" algn="l">
              <a:lnSpc>
                <a:spcPts val="3499"/>
              </a:lnSpc>
              <a:buFont typeface="Arial"/>
              <a:buChar char="•"/>
            </a:pPr>
            <a:endParaRPr lang="en-US" sz="2450">
              <a:solidFill>
                <a:srgbClr val="000000"/>
              </a:solidFill>
              <a:latin typeface="Canva Sans"/>
              <a:ea typeface="Canva Sans"/>
              <a:cs typeface="Canva Sans"/>
            </a:endParaRPr>
          </a:p>
          <a:p>
            <a:pPr marL="342900" indent="-342900" algn="l">
              <a:lnSpc>
                <a:spcPts val="3499"/>
              </a:lnSpc>
              <a:buFont typeface="Arial"/>
              <a:buChar char="•"/>
            </a:pPr>
            <a:endParaRPr lang="en-US" sz="2450">
              <a:solidFill>
                <a:srgbClr val="000000"/>
              </a:solidFill>
              <a:latin typeface="Canva Sans"/>
              <a:ea typeface="Canva Sans"/>
              <a:cs typeface="Canva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1205" y="144005"/>
            <a:ext cx="17985591" cy="1626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Archivo Black"/>
                <a:ea typeface="Archivo Black"/>
                <a:cs typeface="Archivo Black"/>
                <a:sym typeface="Archivo Black"/>
              </a:rPr>
              <a:t>Real-Time Traffic Monitoring, Prediction, and Emergency Path Optimization</a:t>
            </a:r>
            <a:endParaRPr lang="en-US" sz="3200">
              <a:solidFill>
                <a:schemeClr val="tx2"/>
              </a:solidFill>
              <a:latin typeface="Archivo Black"/>
              <a:ea typeface="Archivo Black"/>
              <a:cs typeface="Archivo Black"/>
            </a:endParaRPr>
          </a:p>
          <a:p>
            <a:pPr>
              <a:lnSpc>
                <a:spcPts val="4800"/>
              </a:lnSpc>
            </a:pPr>
            <a:endParaRPr lang="en-US" sz="3200">
              <a:solidFill>
                <a:schemeClr val="tx2"/>
              </a:solidFill>
              <a:latin typeface="Archivo Black"/>
              <a:ea typeface="Archivo Black"/>
              <a:cs typeface="Archivo Black"/>
            </a:endParaRPr>
          </a:p>
          <a:p>
            <a:pPr algn="l">
              <a:lnSpc>
                <a:spcPts val="4191"/>
              </a:lnSpc>
            </a:pPr>
            <a:endParaRPr lang="en-US" sz="3200">
              <a:solidFill>
                <a:schemeClr val="tx2"/>
              </a:solidFill>
              <a:latin typeface="Archivo Black"/>
              <a:ea typeface="Archivo Black"/>
              <a:cs typeface="Archivo Black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965E29B1-ACE5-DBF5-9F40-A2E89DA61CA4}"/>
              </a:ext>
            </a:extLst>
          </p:cNvPr>
          <p:cNvSpPr txBox="1"/>
          <p:nvPr/>
        </p:nvSpPr>
        <p:spPr>
          <a:xfrm>
            <a:off x="4088616" y="9768955"/>
            <a:ext cx="6215167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IT22560308 |  Lakshan W V D |  25-26J-300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191E0D02-8406-2848-F615-4FCEE3BD242A}"/>
              </a:ext>
            </a:extLst>
          </p:cNvPr>
          <p:cNvSpPr txBox="1"/>
          <p:nvPr/>
        </p:nvSpPr>
        <p:spPr>
          <a:xfrm>
            <a:off x="14800536" y="9668999"/>
            <a:ext cx="2015709" cy="385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sym typeface="Canva Sans"/>
              </a:rPr>
              <a:t>07/01/2026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13" y="5544"/>
            <a:ext cx="18280287" cy="10285702"/>
          </a:xfrm>
          <a:custGeom>
            <a:avLst/>
            <a:gdLst/>
            <a:ahLst/>
            <a:cxnLst/>
            <a:rect l="l" t="t" r="r" b="b"/>
            <a:pathLst>
              <a:path w="18266997" h="12186271">
                <a:moveTo>
                  <a:pt x="0" y="0"/>
                </a:moveTo>
                <a:lnTo>
                  <a:pt x="18266997" y="0"/>
                </a:lnTo>
                <a:lnTo>
                  <a:pt x="18266997" y="12186271"/>
                </a:lnTo>
                <a:lnTo>
                  <a:pt x="0" y="1218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003" y="9533011"/>
            <a:ext cx="3917156" cy="703993"/>
            <a:chOff x="0" y="0"/>
            <a:chExt cx="5222875" cy="9386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22875" cy="938657"/>
            </a:xfrm>
            <a:custGeom>
              <a:avLst/>
              <a:gdLst/>
              <a:ahLst/>
              <a:cxnLst/>
              <a:rect l="l" t="t" r="r" b="b"/>
              <a:pathLst>
                <a:path w="5222875" h="938657">
                  <a:moveTo>
                    <a:pt x="0" y="0"/>
                  </a:moveTo>
                  <a:lnTo>
                    <a:pt x="5222875" y="0"/>
                  </a:lnTo>
                  <a:lnTo>
                    <a:pt x="5222875" y="938657"/>
                  </a:lnTo>
                  <a:lnTo>
                    <a:pt x="0" y="938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6" b="-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031491" y="9668999"/>
            <a:ext cx="851164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1205" y="144005"/>
            <a:ext cx="17985591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Archivo Black"/>
                <a:ea typeface="Archivo Black"/>
                <a:cs typeface="Archivo Black"/>
              </a:rPr>
              <a:t>Real-Time Traffic Monitoring, Prediction, and Emergency Path Optimization Architecture</a:t>
            </a:r>
          </a:p>
          <a:p>
            <a:pPr>
              <a:lnSpc>
                <a:spcPts val="4800"/>
              </a:lnSpc>
            </a:pPr>
            <a:endParaRPr lang="en-US" sz="3600" dirty="0">
              <a:solidFill>
                <a:schemeClr val="tx2"/>
              </a:solidFill>
              <a:latin typeface="Archivo Black"/>
              <a:ea typeface="Archivo Black"/>
              <a:cs typeface="Archivo Black"/>
            </a:endParaRPr>
          </a:p>
          <a:p>
            <a:pPr>
              <a:lnSpc>
                <a:spcPts val="4191"/>
              </a:lnSpc>
            </a:pPr>
            <a:endParaRPr lang="en-US" sz="3600" dirty="0">
              <a:solidFill>
                <a:schemeClr val="tx2"/>
              </a:solidFill>
              <a:latin typeface="Archivo Black"/>
              <a:ea typeface="Archivo Black"/>
              <a:cs typeface="Archivo Black"/>
            </a:endParaRPr>
          </a:p>
          <a:p>
            <a:pPr algn="l">
              <a:lnSpc>
                <a:spcPts val="4191"/>
              </a:lnSpc>
            </a:pPr>
            <a:endParaRPr lang="en-US" sz="3600" dirty="0">
              <a:solidFill>
                <a:schemeClr val="tx2"/>
              </a:solidFill>
              <a:latin typeface="Archivo Black"/>
              <a:ea typeface="Archivo Black"/>
              <a:cs typeface="Archivo Black"/>
            </a:endParaRPr>
          </a:p>
        </p:txBody>
      </p:sp>
      <p:pic>
        <p:nvPicPr>
          <p:cNvPr id="16" name="Picture 15" descr="A diagram of a system&#10;&#10;AI-generated content may be incorrect.">
            <a:extLst>
              <a:ext uri="{FF2B5EF4-FFF2-40B4-BE49-F238E27FC236}">
                <a16:creationId xmlns:a16="http://schemas.microsoft.com/office/drawing/2014/main" id="{0250A42C-3BBC-5F94-53D9-4CB962B587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573" r="93" b="-171"/>
          <a:stretch>
            <a:fillRect/>
          </a:stretch>
        </p:blipFill>
        <p:spPr>
          <a:xfrm>
            <a:off x="1366838" y="1357313"/>
            <a:ext cx="15282877" cy="7585327"/>
          </a:xfrm>
          <a:prstGeom prst="rect">
            <a:avLst/>
          </a:prstGeom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id="{F945876B-39EE-6B1F-491B-D75C02B6AB64}"/>
              </a:ext>
            </a:extLst>
          </p:cNvPr>
          <p:cNvSpPr txBox="1"/>
          <p:nvPr/>
        </p:nvSpPr>
        <p:spPr>
          <a:xfrm>
            <a:off x="4088616" y="9768955"/>
            <a:ext cx="6215167" cy="38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IT22560308 |  Lakshan W V D |  25-26J-300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2A1F26C0-DA64-6F28-B45F-1C909479F38B}"/>
              </a:ext>
            </a:extLst>
          </p:cNvPr>
          <p:cNvSpPr txBox="1"/>
          <p:nvPr/>
        </p:nvSpPr>
        <p:spPr>
          <a:xfrm>
            <a:off x="14800536" y="9668999"/>
            <a:ext cx="2015709" cy="385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sym typeface="Canva Sans"/>
              </a:rPr>
              <a:t>07/01/2026</a:t>
            </a:r>
            <a:endParaRPr lang="en-US"/>
          </a:p>
        </p:txBody>
      </p:sp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8A45F8EA-1BA5-97ED-0640-15B7C23F8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093" y="7269499"/>
            <a:ext cx="3181491" cy="215200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20DB7DB36DD49BC8150064CF95DD9" ma:contentTypeVersion="13" ma:contentTypeDescription="Create a new document." ma:contentTypeScope="" ma:versionID="cbef7e19daa0d389b559f873c5a3e553">
  <xsd:schema xmlns:xsd="http://www.w3.org/2001/XMLSchema" xmlns:xs="http://www.w3.org/2001/XMLSchema" xmlns:p="http://schemas.microsoft.com/office/2006/metadata/properties" xmlns:ns2="b315195e-671e-423b-bef2-4f1205612242" xmlns:ns3="db72c12f-87a4-44ab-bbc5-4cc8306b158a" targetNamespace="http://schemas.microsoft.com/office/2006/metadata/properties" ma:root="true" ma:fieldsID="060a19f19fc398f1deb5a7ac3ca80118" ns2:_="" ns3:_="">
    <xsd:import namespace="b315195e-671e-423b-bef2-4f1205612242"/>
    <xsd:import namespace="db72c12f-87a4-44ab-bbc5-4cc8306b1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5195e-671e-423b-bef2-4f12056122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c8a686f-bba2-44f2-819b-edf0b3003f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2c12f-87a4-44ab-bbc5-4cc8306b158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90b710-f748-4220-b362-4102ae550bf9}" ma:internalName="TaxCatchAll" ma:showField="CatchAllData" ma:web="db72c12f-87a4-44ab-bbc5-4cc8306b1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15195e-671e-423b-bef2-4f1205612242">
      <Terms xmlns="http://schemas.microsoft.com/office/infopath/2007/PartnerControls"/>
    </lcf76f155ced4ddcb4097134ff3c332f>
    <TaxCatchAll xmlns="db72c12f-87a4-44ab-bbc5-4cc8306b158a" xsi:nil="true"/>
  </documentManagement>
</p:properties>
</file>

<file path=customXml/itemProps1.xml><?xml version="1.0" encoding="utf-8"?>
<ds:datastoreItem xmlns:ds="http://schemas.openxmlformats.org/officeDocument/2006/customXml" ds:itemID="{4673EEF1-DC00-44A6-BC47-070FE29578DF}"/>
</file>

<file path=customXml/itemProps2.xml><?xml version="1.0" encoding="utf-8"?>
<ds:datastoreItem xmlns:ds="http://schemas.openxmlformats.org/officeDocument/2006/customXml" ds:itemID="{9C959875-C692-4200-95F2-58A47EA63AB7}"/>
</file>

<file path=customXml/itemProps3.xml><?xml version="1.0" encoding="utf-8"?>
<ds:datastoreItem xmlns:ds="http://schemas.openxmlformats.org/officeDocument/2006/customXml" ds:itemID="{3D5AFE49-7ADE-4720-8BE8-326A520E4F75}"/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1282</Words>
  <Application>Microsoft Office PowerPoint</Application>
  <PresentationFormat>Custom</PresentationFormat>
  <Paragraphs>245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League Gothic</vt:lpstr>
      <vt:lpstr>Open Sans</vt:lpstr>
      <vt:lpstr>Canva Sans Bold</vt:lpstr>
      <vt:lpstr>Canva Sans</vt:lpstr>
      <vt:lpstr>Poppins</vt:lpstr>
      <vt:lpstr>Nunito Bold</vt:lpstr>
      <vt:lpstr>Calibri</vt:lpstr>
      <vt:lpstr>DM Sans</vt:lpstr>
      <vt:lpstr>Archivo Black</vt:lpstr>
      <vt:lpstr>Arial</vt:lpstr>
      <vt:lpstr>Poppins Bold</vt:lpstr>
      <vt:lpstr>Open Sans Bold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25-26J-196().pptx</dc:title>
  <dc:creator>Yashara Induwara</dc:creator>
  <cp:lastModifiedBy>Yashara Induwara</cp:lastModifiedBy>
  <cp:revision>5</cp:revision>
  <dcterms:created xsi:type="dcterms:W3CDTF">2006-08-16T00:00:00Z</dcterms:created>
  <dcterms:modified xsi:type="dcterms:W3CDTF">2026-01-07T05:02:26Z</dcterms:modified>
  <dc:identifier>DAG9a6XWI3M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0x0101008DC20DB7DB36DD49BC8150064CF95DD9</vt:lpwstr>
  </property>
</Properties>
</file>